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9" r:id="rId1"/>
  </p:sldMasterIdLst>
  <p:sldIdLst>
    <p:sldId id="271" r:id="rId2"/>
    <p:sldId id="257" r:id="rId3"/>
    <p:sldId id="274" r:id="rId4"/>
    <p:sldId id="275" r:id="rId5"/>
    <p:sldId id="301" r:id="rId6"/>
    <p:sldId id="302" r:id="rId7"/>
    <p:sldId id="303" r:id="rId8"/>
    <p:sldId id="304" r:id="rId9"/>
    <p:sldId id="305" r:id="rId10"/>
    <p:sldId id="276" r:id="rId11"/>
    <p:sldId id="277" r:id="rId12"/>
    <p:sldId id="278" r:id="rId13"/>
    <p:sldId id="279" r:id="rId14"/>
    <p:sldId id="280" r:id="rId15"/>
    <p:sldId id="281" r:id="rId16"/>
    <p:sldId id="282" r:id="rId17"/>
    <p:sldId id="283" r:id="rId18"/>
    <p:sldId id="284" r:id="rId19"/>
    <p:sldId id="285" r:id="rId20"/>
    <p:sldId id="286" r:id="rId21"/>
    <p:sldId id="287" r:id="rId22"/>
    <p:sldId id="288" r:id="rId23"/>
    <p:sldId id="273" r:id="rId24"/>
    <p:sldId id="289" r:id="rId25"/>
    <p:sldId id="290" r:id="rId26"/>
    <p:sldId id="291" r:id="rId27"/>
    <p:sldId id="292" r:id="rId28"/>
    <p:sldId id="293" r:id="rId29"/>
    <p:sldId id="294" r:id="rId30"/>
    <p:sldId id="258" r:id="rId31"/>
    <p:sldId id="306" r:id="rId32"/>
    <p:sldId id="272" r:id="rId33"/>
    <p:sldId id="259" r:id="rId34"/>
    <p:sldId id="295" r:id="rId35"/>
    <p:sldId id="260" r:id="rId36"/>
    <p:sldId id="296" r:id="rId37"/>
    <p:sldId id="261" r:id="rId38"/>
    <p:sldId id="262" r:id="rId39"/>
    <p:sldId id="297" r:id="rId40"/>
    <p:sldId id="298" r:id="rId41"/>
    <p:sldId id="299" r:id="rId42"/>
    <p:sldId id="300" r:id="rId43"/>
    <p:sldId id="265" r:id="rId44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6600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07" autoAdjust="0"/>
    <p:restoredTop sz="94660"/>
  </p:normalViewPr>
  <p:slideViewPr>
    <p:cSldViewPr>
      <p:cViewPr varScale="1">
        <p:scale>
          <a:sx n="39" d="100"/>
          <a:sy n="39" d="100"/>
        </p:scale>
        <p:origin x="-138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626" name="Group 2"/>
          <p:cNvGrpSpPr>
            <a:grpSpLocks/>
          </p:cNvGrpSpPr>
          <p:nvPr/>
        </p:nvGrpSpPr>
        <p:grpSpPr bwMode="auto">
          <a:xfrm>
            <a:off x="1658938" y="1600200"/>
            <a:ext cx="6837362" cy="3200400"/>
            <a:chOff x="1045" y="1008"/>
            <a:chExt cx="4307" cy="2016"/>
          </a:xfrm>
        </p:grpSpPr>
        <p:sp>
          <p:nvSpPr>
            <p:cNvPr id="26627" name="Oval 3"/>
            <p:cNvSpPr>
              <a:spLocks noChangeArrowheads="1"/>
            </p:cNvSpPr>
            <p:nvPr/>
          </p:nvSpPr>
          <p:spPr bwMode="hidden">
            <a:xfrm flipH="1">
              <a:off x="4392" y="1008"/>
              <a:ext cx="960" cy="96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zh-CN" altLang="zh-CN" sz="2400">
                <a:latin typeface="Times New Roman" pitchFamily="18" charset="0"/>
              </a:endParaRPr>
            </a:p>
          </p:txBody>
        </p:sp>
        <p:sp>
          <p:nvSpPr>
            <p:cNvPr id="26628" name="Oval 4"/>
            <p:cNvSpPr>
              <a:spLocks noChangeArrowheads="1"/>
            </p:cNvSpPr>
            <p:nvPr/>
          </p:nvSpPr>
          <p:spPr bwMode="hidden">
            <a:xfrm flipH="1">
              <a:off x="3264" y="1008"/>
              <a:ext cx="960" cy="96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zh-CN" altLang="zh-CN" sz="2400">
                <a:latin typeface="Times New Roman" pitchFamily="18" charset="0"/>
              </a:endParaRPr>
            </a:p>
          </p:txBody>
        </p:sp>
        <p:sp>
          <p:nvSpPr>
            <p:cNvPr id="26629" name="Oval 5"/>
            <p:cNvSpPr>
              <a:spLocks noChangeArrowheads="1"/>
            </p:cNvSpPr>
            <p:nvPr/>
          </p:nvSpPr>
          <p:spPr bwMode="hidden">
            <a:xfrm flipH="1">
              <a:off x="2136" y="1008"/>
              <a:ext cx="960" cy="960"/>
            </a:xfrm>
            <a:prstGeom prst="ellips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E0E0F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zh-CN" altLang="zh-CN" sz="2400">
                <a:latin typeface="Times New Roman" pitchFamily="18" charset="0"/>
              </a:endParaRPr>
            </a:p>
          </p:txBody>
        </p:sp>
        <p:sp>
          <p:nvSpPr>
            <p:cNvPr id="26630" name="Oval 6"/>
            <p:cNvSpPr>
              <a:spLocks noChangeArrowheads="1"/>
            </p:cNvSpPr>
            <p:nvPr/>
          </p:nvSpPr>
          <p:spPr bwMode="hidden">
            <a:xfrm flipH="1">
              <a:off x="2136" y="2064"/>
              <a:ext cx="960" cy="96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zh-CN" altLang="zh-CN" sz="2400">
                <a:latin typeface="Times New Roman" pitchFamily="18" charset="0"/>
              </a:endParaRPr>
            </a:p>
          </p:txBody>
        </p:sp>
        <p:sp>
          <p:nvSpPr>
            <p:cNvPr id="26631" name="Oval 7"/>
            <p:cNvSpPr>
              <a:spLocks noChangeArrowheads="1"/>
            </p:cNvSpPr>
            <p:nvPr/>
          </p:nvSpPr>
          <p:spPr bwMode="hidden">
            <a:xfrm flipH="1">
              <a:off x="1045" y="2064"/>
              <a:ext cx="960" cy="96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zh-CN" altLang="zh-CN" sz="2400">
                <a:latin typeface="Times New Roman" pitchFamily="18" charset="0"/>
              </a:endParaRPr>
            </a:p>
          </p:txBody>
        </p:sp>
        <p:sp>
          <p:nvSpPr>
            <p:cNvPr id="26632" name="Oval 8"/>
            <p:cNvSpPr>
              <a:spLocks noChangeArrowheads="1"/>
            </p:cNvSpPr>
            <p:nvPr/>
          </p:nvSpPr>
          <p:spPr bwMode="hidden">
            <a:xfrm flipH="1">
              <a:off x="4392" y="2064"/>
              <a:ext cx="960" cy="960"/>
            </a:xfrm>
            <a:prstGeom prst="ellips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E0E0F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zh-CN" altLang="zh-CN" sz="2400">
                <a:latin typeface="Times New Roman" pitchFamily="18" charset="0"/>
              </a:endParaRPr>
            </a:p>
          </p:txBody>
        </p:sp>
      </p:grpSp>
      <p:sp>
        <p:nvSpPr>
          <p:cNvPr id="26633" name="Rectangle 9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26634" name="Rectangle 10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26635" name="Rectangle 11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6EA59400-395C-4FC4-9A19-D7444160C1C9}" type="slidenum">
              <a:rPr lang="en-US" altLang="zh-CN"/>
              <a:pPr/>
              <a:t>‹#›</a:t>
            </a:fld>
            <a:endParaRPr lang="en-US" altLang="zh-CN"/>
          </a:p>
        </p:txBody>
      </p:sp>
      <p:sp>
        <p:nvSpPr>
          <p:cNvPr id="26636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933575"/>
          </a:xfrm>
        </p:spPr>
        <p:txBody>
          <a:bodyPr anchor="b"/>
          <a:lstStyle>
            <a:lvl1pPr algn="r">
              <a:defRPr sz="4400"/>
            </a:lvl1pPr>
          </a:lstStyle>
          <a:p>
            <a:pPr lvl="0"/>
            <a:r>
              <a:rPr lang="zh-CN" altLang="en-US" noProof="0" smtClean="0"/>
              <a:t>单击此处编辑母版标题样式</a:t>
            </a:r>
          </a:p>
        </p:txBody>
      </p:sp>
      <p:sp>
        <p:nvSpPr>
          <p:cNvPr id="26637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2057400" y="3505200"/>
            <a:ext cx="6400800" cy="17526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/>
            </a:lvl1pPr>
          </a:lstStyle>
          <a:p>
            <a:pPr lvl="0"/>
            <a:r>
              <a:rPr lang="zh-CN" altLang="en-US" noProof="0" smtClean="0"/>
              <a:t>单击此处编辑母版副标题样式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3869BF-D064-4707-8B4F-AC8E2AC3083E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4480575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6287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6287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9AA77F-5997-4954-A57D-B09BDB0B112A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7341073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F4D9C3-328D-4031-A397-E629B090E990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0470958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D6EE81-95C2-4F0F-87B6-A846A0392179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3838893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1541E0-E0C5-4E5D-8B84-BEE9940E39FB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6016102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86A719-01B4-4EC9-BEBA-CD9C94460981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9767524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CF84B1-E871-46E3-8224-2093A32BB84F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1885077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C9FC0B-C636-4970-904D-46DBB48EEBC7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8359321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9E59A1-A00C-43C6-91DA-BE8C9F8F66DD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3301645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D552FC-173B-47D2-B055-753219FAEBBE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6854566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602" name="Group 2"/>
          <p:cNvGrpSpPr>
            <a:grpSpLocks/>
          </p:cNvGrpSpPr>
          <p:nvPr/>
        </p:nvGrpSpPr>
        <p:grpSpPr bwMode="auto">
          <a:xfrm>
            <a:off x="1071563" y="304800"/>
            <a:ext cx="7615237" cy="1106488"/>
            <a:chOff x="675" y="192"/>
            <a:chExt cx="4797" cy="697"/>
          </a:xfrm>
        </p:grpSpPr>
        <p:sp>
          <p:nvSpPr>
            <p:cNvPr id="25603" name="Oval 3"/>
            <p:cNvSpPr>
              <a:spLocks noChangeArrowheads="1"/>
            </p:cNvSpPr>
            <p:nvPr/>
          </p:nvSpPr>
          <p:spPr bwMode="hidden">
            <a:xfrm flipH="1">
              <a:off x="3067" y="192"/>
              <a:ext cx="696" cy="69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zh-CN" altLang="zh-CN" sz="2400">
                <a:latin typeface="Times New Roman" pitchFamily="18" charset="0"/>
              </a:endParaRPr>
            </a:p>
          </p:txBody>
        </p:sp>
        <p:sp>
          <p:nvSpPr>
            <p:cNvPr id="25604" name="Oval 4"/>
            <p:cNvSpPr>
              <a:spLocks noChangeArrowheads="1"/>
            </p:cNvSpPr>
            <p:nvPr/>
          </p:nvSpPr>
          <p:spPr bwMode="hidden">
            <a:xfrm flipH="1">
              <a:off x="4777" y="192"/>
              <a:ext cx="695" cy="69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zh-CN" altLang="zh-CN" sz="2400">
                <a:latin typeface="Times New Roman" pitchFamily="18" charset="0"/>
              </a:endParaRPr>
            </a:p>
          </p:txBody>
        </p:sp>
        <p:sp>
          <p:nvSpPr>
            <p:cNvPr id="25605" name="Oval 5"/>
            <p:cNvSpPr>
              <a:spLocks noChangeArrowheads="1"/>
            </p:cNvSpPr>
            <p:nvPr/>
          </p:nvSpPr>
          <p:spPr bwMode="hidden">
            <a:xfrm flipH="1">
              <a:off x="675" y="193"/>
              <a:ext cx="695" cy="69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chemeClr val="accent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zh-CN" altLang="zh-CN" sz="2400">
                <a:latin typeface="Times New Roman" pitchFamily="18" charset="0"/>
              </a:endParaRPr>
            </a:p>
          </p:txBody>
        </p:sp>
        <p:sp>
          <p:nvSpPr>
            <p:cNvPr id="25606" name="Oval 6"/>
            <p:cNvSpPr>
              <a:spLocks noChangeArrowheads="1"/>
            </p:cNvSpPr>
            <p:nvPr/>
          </p:nvSpPr>
          <p:spPr bwMode="hidden">
            <a:xfrm flipH="1">
              <a:off x="3984" y="192"/>
              <a:ext cx="695" cy="696"/>
            </a:xfrm>
            <a:prstGeom prst="ellips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E0E0F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zh-CN" altLang="zh-CN" sz="2400">
                <a:latin typeface="Times New Roman" pitchFamily="18" charset="0"/>
              </a:endParaRPr>
            </a:p>
          </p:txBody>
        </p:sp>
        <p:sp>
          <p:nvSpPr>
            <p:cNvPr id="25607" name="Oval 7"/>
            <p:cNvSpPr>
              <a:spLocks noChangeArrowheads="1"/>
            </p:cNvSpPr>
            <p:nvPr/>
          </p:nvSpPr>
          <p:spPr bwMode="hidden">
            <a:xfrm flipH="1">
              <a:off x="1486" y="192"/>
              <a:ext cx="695" cy="696"/>
            </a:xfrm>
            <a:prstGeom prst="ellips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2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zh-CN" altLang="zh-CN" sz="2400">
                <a:latin typeface="Times New Roman" pitchFamily="18" charset="0"/>
              </a:endParaRPr>
            </a:p>
          </p:txBody>
        </p:sp>
      </p:grpSp>
      <p:sp>
        <p:nvSpPr>
          <p:cNvPr id="25608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25609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endParaRPr lang="en-US" altLang="zh-CN"/>
          </a:p>
        </p:txBody>
      </p:sp>
      <p:sp>
        <p:nvSpPr>
          <p:cNvPr id="25610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endParaRPr lang="en-US" altLang="zh-CN"/>
          </a:p>
        </p:txBody>
      </p:sp>
      <p:sp>
        <p:nvSpPr>
          <p:cNvPr id="25611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fld id="{9EAD0F58-9DA6-45D7-8E9A-094F65AC811C}" type="slidenum">
              <a:rPr lang="en-US" altLang="zh-CN"/>
              <a:pPr/>
              <a:t>‹#›</a:t>
            </a:fld>
            <a:endParaRPr lang="en-US" altLang="zh-CN"/>
          </a:p>
        </p:txBody>
      </p:sp>
      <p:sp>
        <p:nvSpPr>
          <p:cNvPr id="25612" name="Rectangle 1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pitchFamily="34" charset="0"/>
          <a:ea typeface="宋体" pitchFamily="2" charset="-122"/>
        </a:defRPr>
      </a:lvl2pPr>
      <a:lvl3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pitchFamily="34" charset="0"/>
          <a:ea typeface="宋体" pitchFamily="2" charset="-122"/>
        </a:defRPr>
      </a:lvl3pPr>
      <a:lvl4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pitchFamily="34" charset="0"/>
          <a:ea typeface="宋体" pitchFamily="2" charset="-122"/>
        </a:defRPr>
      </a:lvl4pPr>
      <a:lvl5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pitchFamily="34" charset="0"/>
          <a:ea typeface="宋体" pitchFamily="2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pitchFamily="34" charset="0"/>
          <a:ea typeface="宋体" pitchFamily="2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pitchFamily="34" charset="0"/>
          <a:ea typeface="宋体" pitchFamily="2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pitchFamily="34" charset="0"/>
          <a:ea typeface="宋体" pitchFamily="2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pitchFamily="34" charset="0"/>
          <a:ea typeface="宋体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l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¡"/>
        <a:defRPr sz="27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l"/>
        <a:defRPr sz="23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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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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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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8" name="WordArt 4"/>
          <p:cNvSpPr>
            <a:spLocks noChangeArrowheads="1" noChangeShapeType="1" noTextEdit="1"/>
          </p:cNvSpPr>
          <p:nvPr/>
        </p:nvSpPr>
        <p:spPr bwMode="auto">
          <a:xfrm>
            <a:off x="1116013" y="2205038"/>
            <a:ext cx="7315200" cy="792162"/>
          </a:xfrm>
          <a:prstGeom prst="rect">
            <a:avLst/>
          </a:prstGeom>
        </p:spPr>
        <p:txBody>
          <a:bodyPr spcFirstLastPara="1" wrap="none" fromWordArt="1">
            <a:prstTxWarp prst="textButton">
              <a:avLst>
                <a:gd name="adj" fmla="val 10800000"/>
              </a:avLst>
            </a:prstTxWarp>
          </a:bodyPr>
          <a:lstStyle/>
          <a:p>
            <a:pPr algn="ctr"/>
            <a:r>
              <a:rPr lang="zh-CN" altLang="en-US" sz="4400" b="1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宋体"/>
                <a:ea typeface="宋体"/>
              </a:rPr>
              <a:t>七年级（下）册教学思路</a:t>
            </a:r>
          </a:p>
        </p:txBody>
      </p:sp>
      <p:sp>
        <p:nvSpPr>
          <p:cNvPr id="41989" name="Text Box 5"/>
          <p:cNvSpPr txBox="1">
            <a:spLocks noChangeArrowheads="1"/>
          </p:cNvSpPr>
          <p:nvPr/>
        </p:nvSpPr>
        <p:spPr bwMode="auto">
          <a:xfrm>
            <a:off x="5003800" y="4797425"/>
            <a:ext cx="3455988" cy="1625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latin typeface="华文行楷" pitchFamily="2" charset="-122"/>
                <a:ea typeface="华文行楷" pitchFamily="2" charset="-122"/>
              </a:rPr>
              <a:t>同安教师进修学校</a:t>
            </a:r>
          </a:p>
          <a:p>
            <a:pPr algn="r">
              <a:lnSpc>
                <a:spcPct val="120000"/>
              </a:lnSpc>
            </a:pPr>
            <a:r>
              <a:rPr lang="zh-CN" altLang="en-US" sz="3200">
                <a:latin typeface="华文行楷" pitchFamily="2" charset="-122"/>
                <a:ea typeface="华文行楷" pitchFamily="2" charset="-122"/>
              </a:rPr>
              <a:t>全玉梅</a:t>
            </a:r>
          </a:p>
          <a:p>
            <a:pPr algn="r">
              <a:lnSpc>
                <a:spcPct val="120000"/>
              </a:lnSpc>
            </a:pPr>
            <a:r>
              <a:rPr lang="en-US" altLang="zh-CN" sz="2000">
                <a:latin typeface="华文行楷" pitchFamily="2" charset="-122"/>
                <a:ea typeface="华文行楷" pitchFamily="2" charset="-122"/>
              </a:rPr>
              <a:t>August 11th,2010</a:t>
            </a:r>
          </a:p>
        </p:txBody>
      </p:sp>
      <p:sp>
        <p:nvSpPr>
          <p:cNvPr id="41991" name="Text Box 7"/>
          <p:cNvSpPr txBox="1">
            <a:spLocks noChangeArrowheads="1"/>
          </p:cNvSpPr>
          <p:nvPr/>
        </p:nvSpPr>
        <p:spPr bwMode="auto">
          <a:xfrm>
            <a:off x="900113" y="692150"/>
            <a:ext cx="15843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zh-CN" sz="2400" b="1"/>
              <a:t>Go For It!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6" name="Text Box 4"/>
          <p:cNvSpPr txBox="1">
            <a:spLocks noChangeArrowheads="1"/>
          </p:cNvSpPr>
          <p:nvPr/>
        </p:nvSpPr>
        <p:spPr bwMode="auto">
          <a:xfrm>
            <a:off x="447675" y="266700"/>
            <a:ext cx="184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zh-CN" altLang="zh-CN"/>
          </a:p>
        </p:txBody>
      </p:sp>
      <p:sp>
        <p:nvSpPr>
          <p:cNvPr id="49157" name="Text Box 5"/>
          <p:cNvSpPr txBox="1">
            <a:spLocks noChangeArrowheads="1"/>
          </p:cNvSpPr>
          <p:nvPr/>
        </p:nvSpPr>
        <p:spPr bwMode="auto">
          <a:xfrm>
            <a:off x="323850" y="188913"/>
            <a:ext cx="57610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zh-CN" sz="2400" b="1"/>
              <a:t>2</a:t>
            </a:r>
            <a:r>
              <a:rPr lang="zh-CN" altLang="en-US" sz="2400" b="1"/>
              <a:t>．七年级各单元话题、功能目标（上）</a:t>
            </a:r>
          </a:p>
        </p:txBody>
      </p:sp>
      <p:graphicFrame>
        <p:nvGraphicFramePr>
          <p:cNvPr id="49244" name="Group 92"/>
          <p:cNvGraphicFramePr>
            <a:graphicFrameLocks noGrp="1"/>
          </p:cNvGraphicFramePr>
          <p:nvPr/>
        </p:nvGraphicFramePr>
        <p:xfrm>
          <a:off x="179388" y="765175"/>
          <a:ext cx="8785225" cy="5938838"/>
        </p:xfrm>
        <a:graphic>
          <a:graphicData uri="http://schemas.openxmlformats.org/drawingml/2006/table">
            <a:tbl>
              <a:tblPr/>
              <a:tblGrid>
                <a:gridCol w="2160587"/>
                <a:gridCol w="2952750"/>
                <a:gridCol w="3671888"/>
              </a:tblGrid>
              <a:tr h="431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单  元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话  题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功  能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921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Unit 1   My name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            is Gina.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家庭、朋友与周围的人</a:t>
                      </a: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——</a:t>
                      </a: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日常生活的交际对话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（</a:t>
                      </a: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1</a:t>
                      </a: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）介绍某人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（</a:t>
                      </a: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2</a:t>
                      </a: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）互致问候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445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Unit 2   Is this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          your pencil?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周围的环境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（</a:t>
                      </a: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1</a:t>
                      </a: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）一些常见物品的英语表达（</a:t>
                      </a: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2</a:t>
                      </a: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）确认物主关系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429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Unit 3   This is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             my sister.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家庭、朋友与周围的人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介绍他人、确认人物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445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Unit 4   Where’s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       my backpack?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周围的环境</a:t>
                      </a: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——</a:t>
                      </a: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家居布局和环境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描述物品的方位布局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413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Unit 5   Do you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        have a soccer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        ball?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文娱与体育</a:t>
                      </a: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——</a:t>
                      </a: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各种体育运动项目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（</a:t>
                      </a: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1</a:t>
                      </a: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）谈论物主关系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（</a:t>
                      </a: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2</a:t>
                      </a: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）提出建议（</a:t>
                      </a: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3</a:t>
                      </a: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）对建议进行简单的反馈评价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445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Unit 6   Do you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        like bananas?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饮食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谈论喜恶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80" name="Text Box 4"/>
          <p:cNvSpPr txBox="1">
            <a:spLocks noChangeArrowheads="1"/>
          </p:cNvSpPr>
          <p:nvPr/>
        </p:nvSpPr>
        <p:spPr bwMode="auto">
          <a:xfrm>
            <a:off x="323850" y="188913"/>
            <a:ext cx="57610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zh-CN" sz="2400" b="1"/>
              <a:t>2</a:t>
            </a:r>
            <a:r>
              <a:rPr lang="zh-CN" altLang="en-US" sz="2400" b="1"/>
              <a:t>．七年级各单元话题、功能目标（上）</a:t>
            </a:r>
          </a:p>
        </p:txBody>
      </p:sp>
      <p:graphicFrame>
        <p:nvGraphicFramePr>
          <p:cNvPr id="50264" name="Group 88"/>
          <p:cNvGraphicFramePr>
            <a:graphicFrameLocks noGrp="1"/>
          </p:cNvGraphicFramePr>
          <p:nvPr/>
        </p:nvGraphicFramePr>
        <p:xfrm>
          <a:off x="179388" y="908050"/>
          <a:ext cx="8785225" cy="5441950"/>
        </p:xfrm>
        <a:graphic>
          <a:graphicData uri="http://schemas.openxmlformats.org/drawingml/2006/table">
            <a:tbl>
              <a:tblPr/>
              <a:tblGrid>
                <a:gridCol w="2520950"/>
                <a:gridCol w="2951162"/>
                <a:gridCol w="3313113"/>
              </a:tblGrid>
              <a:tr h="431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单  元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话  题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功  能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921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Unit 7   How much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           are these pants?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购物</a:t>
                      </a: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——</a:t>
                      </a: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服装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（</a:t>
                      </a: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1</a:t>
                      </a: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）购物的交际对话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（</a:t>
                      </a: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2</a:t>
                      </a: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）商品（服装）的介绍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445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Unit 8   When is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           your birthday?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家庭、朋友与周围的人</a:t>
                      </a: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——</a:t>
                      </a: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生日及日程规划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谈论日期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429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Unit 9   Do you want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        to go to a movie?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文娱与体育</a:t>
                      </a: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——</a:t>
                      </a: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电影和影星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（</a:t>
                      </a: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1</a:t>
                      </a: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）谈论计划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（</a:t>
                      </a: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2</a:t>
                      </a: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）谈论喜好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445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Unit 10   Can you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       play the guitar?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文娱与体育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谈论能力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413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Unit 11   What time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   do you go to school?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日常活动</a:t>
                      </a: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——</a:t>
                      </a: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日常生活作息习惯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谈论日常生活作息习惯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445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Unit 12   My favorite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       subject is science.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学校生活</a:t>
                      </a: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——</a:t>
                      </a: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学习科目及科任教师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谈论喜好并陈述理由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Text Box 2"/>
          <p:cNvSpPr txBox="1">
            <a:spLocks noChangeArrowheads="1"/>
          </p:cNvSpPr>
          <p:nvPr/>
        </p:nvSpPr>
        <p:spPr bwMode="auto">
          <a:xfrm>
            <a:off x="323850" y="188913"/>
            <a:ext cx="57610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zh-CN" sz="2400" b="1"/>
              <a:t>2</a:t>
            </a:r>
            <a:r>
              <a:rPr lang="zh-CN" altLang="en-US" sz="2400" b="1"/>
              <a:t>．七年级各单元话题、功能目标（下）</a:t>
            </a:r>
          </a:p>
        </p:txBody>
      </p:sp>
      <p:graphicFrame>
        <p:nvGraphicFramePr>
          <p:cNvPr id="51272" name="Group 72"/>
          <p:cNvGraphicFramePr>
            <a:graphicFrameLocks noGrp="1"/>
          </p:cNvGraphicFramePr>
          <p:nvPr/>
        </p:nvGraphicFramePr>
        <p:xfrm>
          <a:off x="179388" y="908050"/>
          <a:ext cx="8785225" cy="5724525"/>
        </p:xfrm>
        <a:graphic>
          <a:graphicData uri="http://schemas.openxmlformats.org/drawingml/2006/table">
            <a:tbl>
              <a:tblPr/>
              <a:tblGrid>
                <a:gridCol w="3024187"/>
                <a:gridCol w="2305050"/>
                <a:gridCol w="3455988"/>
              </a:tblGrid>
              <a:tr h="4333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单  元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话  题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功  能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921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Unit 1   Where’s your pen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             pal from?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个人情况</a:t>
                      </a: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——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国家、国籍和语言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（</a:t>
                      </a: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1</a:t>
                      </a: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）谈论国籍及所说的语言（</a:t>
                      </a: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2</a:t>
                      </a: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）询问并回答人们的住处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445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Unit 2   Where’s the post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             office?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周围的环境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（</a:t>
                      </a: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1</a:t>
                      </a: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）问路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（</a:t>
                      </a: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2</a:t>
                      </a: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）指路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429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Unit 3   Why do you like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             koalas?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自然</a:t>
                      </a: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——</a:t>
                      </a: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动物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（</a:t>
                      </a: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1</a:t>
                      </a: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）描述动物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（</a:t>
                      </a: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2</a:t>
                      </a: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）谈论喜好并陈述原因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445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Unit 4   I want to be an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             actor.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个人情况</a:t>
                      </a: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——</a:t>
                      </a: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职业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谈论工作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413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Unit 5   I’m watching TV.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日常活动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用现在进行时谈论人们正在做什么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445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Unit 6   It’s raining.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天气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（</a:t>
                      </a: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1</a:t>
                      </a: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）谈论天气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（</a:t>
                      </a: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2</a:t>
                      </a: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）用现在进行时谈论人们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         正在做的事情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Text Box 2"/>
          <p:cNvSpPr txBox="1">
            <a:spLocks noChangeArrowheads="1"/>
          </p:cNvSpPr>
          <p:nvPr/>
        </p:nvSpPr>
        <p:spPr bwMode="auto">
          <a:xfrm>
            <a:off x="323850" y="188913"/>
            <a:ext cx="57610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zh-CN" sz="2400" b="1"/>
              <a:t>2</a:t>
            </a:r>
            <a:r>
              <a:rPr lang="zh-CN" altLang="en-US" sz="2400" b="1"/>
              <a:t>．七年级各单元话题、功能目标（下）</a:t>
            </a:r>
          </a:p>
        </p:txBody>
      </p:sp>
      <p:graphicFrame>
        <p:nvGraphicFramePr>
          <p:cNvPr id="52297" name="Group 73"/>
          <p:cNvGraphicFramePr>
            <a:graphicFrameLocks noGrp="1"/>
          </p:cNvGraphicFramePr>
          <p:nvPr/>
        </p:nvGraphicFramePr>
        <p:xfrm>
          <a:off x="179388" y="908050"/>
          <a:ext cx="8785225" cy="5695950"/>
        </p:xfrm>
        <a:graphic>
          <a:graphicData uri="http://schemas.openxmlformats.org/drawingml/2006/table">
            <a:tbl>
              <a:tblPr/>
              <a:tblGrid>
                <a:gridCol w="3455987"/>
                <a:gridCol w="2089150"/>
                <a:gridCol w="3240088"/>
              </a:tblGrid>
              <a:tr h="431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单  元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话  题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功  能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921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Unit 7   What does he look like?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个人情况</a:t>
                      </a: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——</a:t>
                      </a: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关于人的外貌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用一般现在时谈论人的外貌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445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Unit 8   I’d like some noodles.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饮食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点餐或叫外卖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Unit 9   How was your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             weekend?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节假日活动</a:t>
                      </a: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——</a:t>
                      </a: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周末活动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用一般过去时谈论过去发生的事情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445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Unit 10   Where did you go on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               vacation?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节假日活动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用一般过去时谈论过去发生的事情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413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Unit 11   What do you think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               of game shows?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文娱与体育</a:t>
                      </a: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——</a:t>
                      </a: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大众文化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（</a:t>
                      </a: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1</a:t>
                      </a: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）谈论看法和意见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（</a:t>
                      </a: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2</a:t>
                      </a: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）谈论喜欢和不喜欢的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          事物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445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Unit 12   Don’t eat in class.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社会</a:t>
                      </a: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——</a:t>
                      </a: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规则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用祈使句和情态动词</a:t>
                      </a: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have to, can, can’t</a:t>
                      </a: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谈论规则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Text Box 2"/>
          <p:cNvSpPr txBox="1">
            <a:spLocks noChangeArrowheads="1"/>
          </p:cNvSpPr>
          <p:nvPr/>
        </p:nvSpPr>
        <p:spPr bwMode="auto">
          <a:xfrm>
            <a:off x="323850" y="188913"/>
            <a:ext cx="59769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zh-CN" sz="2400" b="1"/>
              <a:t>2</a:t>
            </a:r>
            <a:r>
              <a:rPr lang="zh-CN" altLang="en-US" sz="2400" b="1"/>
              <a:t>．七年级各单元话题、功能（话题归纳）</a:t>
            </a:r>
          </a:p>
        </p:txBody>
      </p:sp>
      <p:graphicFrame>
        <p:nvGraphicFramePr>
          <p:cNvPr id="53318" name="Group 70"/>
          <p:cNvGraphicFramePr>
            <a:graphicFrameLocks noGrp="1"/>
          </p:cNvGraphicFramePr>
          <p:nvPr/>
        </p:nvGraphicFramePr>
        <p:xfrm>
          <a:off x="179388" y="620713"/>
          <a:ext cx="8785225" cy="6270625"/>
        </p:xfrm>
        <a:graphic>
          <a:graphicData uri="http://schemas.openxmlformats.org/drawingml/2006/table">
            <a:tbl>
              <a:tblPr/>
              <a:tblGrid>
                <a:gridCol w="4679950"/>
                <a:gridCol w="2160587"/>
                <a:gridCol w="1944688"/>
              </a:tblGrid>
              <a:tr h="2873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话  题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七（下）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七（上）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921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个人情况</a:t>
                      </a: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——</a:t>
                      </a:r>
                      <a:r>
                        <a:rPr kumimoji="0" lang="zh-CN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国家、国籍和语言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个人情况</a:t>
                      </a: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——</a:t>
                      </a:r>
                      <a:r>
                        <a:rPr kumimoji="0" lang="zh-CN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职业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个人情况</a:t>
                      </a: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——</a:t>
                      </a:r>
                      <a:r>
                        <a:rPr kumimoji="0" lang="zh-CN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关于人的外貌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Unit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Unit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Unit 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zh-CN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445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周围的环境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周围的环境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周围的环境</a:t>
                      </a: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——</a:t>
                      </a:r>
                      <a:r>
                        <a:rPr kumimoji="0" lang="zh-CN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家居布局和环境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Unit 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altLang="zh-CN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Unit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Unit 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日常活动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日常活动</a:t>
                      </a: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——</a:t>
                      </a:r>
                      <a:r>
                        <a:rPr kumimoji="0" lang="zh-CN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日常生活作息习惯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Unit 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altLang="zh-CN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altLang="zh-CN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Unit 11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445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节假日活动</a:t>
                      </a: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——</a:t>
                      </a:r>
                      <a:r>
                        <a:rPr kumimoji="0" lang="zh-CN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周末活动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节假日活动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Unit 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Unit 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zh-CN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413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饮食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饮食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Unit 8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altLang="zh-CN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altLang="zh-CN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Unit 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445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文娱与体育</a:t>
                      </a: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——</a:t>
                      </a:r>
                      <a:r>
                        <a:rPr kumimoji="0" lang="zh-CN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大众文化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文娱与体育</a:t>
                      </a: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——</a:t>
                      </a:r>
                      <a:r>
                        <a:rPr kumimoji="0" lang="zh-CN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各种体育运动项目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文娱与体育</a:t>
                      </a: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——</a:t>
                      </a:r>
                      <a:r>
                        <a:rPr kumimoji="0" lang="zh-CN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电影和影星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文娱与体育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Unit 11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altLang="zh-CN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Unit 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Unit 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Unit 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6" name="Text Box 4"/>
          <p:cNvSpPr txBox="1">
            <a:spLocks noChangeArrowheads="1"/>
          </p:cNvSpPr>
          <p:nvPr/>
        </p:nvSpPr>
        <p:spPr bwMode="auto">
          <a:xfrm>
            <a:off x="323850" y="188913"/>
            <a:ext cx="59769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zh-CN" sz="2400" b="1"/>
              <a:t>2</a:t>
            </a:r>
            <a:r>
              <a:rPr lang="zh-CN" altLang="en-US" sz="2400" b="1"/>
              <a:t>．七年级各单元话题、功能（功能归纳）</a:t>
            </a:r>
          </a:p>
        </p:txBody>
      </p:sp>
      <p:graphicFrame>
        <p:nvGraphicFramePr>
          <p:cNvPr id="54337" name="Group 65"/>
          <p:cNvGraphicFramePr>
            <a:graphicFrameLocks noGrp="1"/>
          </p:cNvGraphicFramePr>
          <p:nvPr/>
        </p:nvGraphicFramePr>
        <p:xfrm>
          <a:off x="250825" y="1397000"/>
          <a:ext cx="8642350" cy="4349750"/>
        </p:xfrm>
        <a:graphic>
          <a:graphicData uri="http://schemas.openxmlformats.org/drawingml/2006/table">
            <a:tbl>
              <a:tblPr/>
              <a:tblGrid>
                <a:gridCol w="3384550"/>
                <a:gridCol w="2759075"/>
                <a:gridCol w="2498725"/>
              </a:tblGrid>
              <a:tr h="6635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功能项目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七（下）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七（上）</a:t>
                      </a: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对地点的问答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Units 1</a:t>
                      </a:r>
                      <a:r>
                        <a:rPr kumimoji="0" lang="zh-CN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、</a:t>
                      </a:r>
                      <a:r>
                        <a:rPr kumimoji="0" lang="en-US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谈论喜好，说明理由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Units 3-5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Unit 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表达喜好、看法、评价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Units 6-7</a:t>
                      </a:r>
                      <a:r>
                        <a:rPr kumimoji="0" lang="zh-CN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、</a:t>
                      </a:r>
                      <a:r>
                        <a:rPr kumimoji="0" lang="en-US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9-10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表达喜好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Units 8</a:t>
                      </a:r>
                      <a:r>
                        <a:rPr kumimoji="0" lang="zh-CN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、</a:t>
                      </a:r>
                      <a:r>
                        <a:rPr kumimoji="0" lang="en-US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11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Unit 6</a:t>
                      </a:r>
                      <a:r>
                        <a:rPr kumimoji="0" lang="zh-CN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、</a:t>
                      </a:r>
                      <a:r>
                        <a:rPr kumimoji="0" lang="en-US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Unit 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00" name="Text Box 4"/>
          <p:cNvSpPr txBox="1">
            <a:spLocks noChangeArrowheads="1"/>
          </p:cNvSpPr>
          <p:nvPr/>
        </p:nvSpPr>
        <p:spPr bwMode="auto">
          <a:xfrm>
            <a:off x="755650" y="1052513"/>
            <a:ext cx="7297738" cy="3506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70000"/>
              </a:lnSpc>
            </a:pPr>
            <a:r>
              <a:rPr lang="zh-CN" altLang="en-US" sz="4400" b="1"/>
              <a:t>二、课标要求</a:t>
            </a:r>
          </a:p>
          <a:p>
            <a:pPr>
              <a:lnSpc>
                <a:spcPct val="170000"/>
              </a:lnSpc>
            </a:pPr>
            <a:r>
              <a:rPr lang="zh-CN" altLang="en-US" sz="4400" b="1"/>
              <a:t>      </a:t>
            </a:r>
            <a:r>
              <a:rPr lang="en-US" altLang="zh-CN" sz="4400" b="1"/>
              <a:t>1</a:t>
            </a:r>
            <a:r>
              <a:rPr lang="zh-CN" altLang="en-US" sz="4400" b="1"/>
              <a:t>．三级总体目标 </a:t>
            </a:r>
          </a:p>
          <a:p>
            <a:pPr>
              <a:lnSpc>
                <a:spcPct val="170000"/>
              </a:lnSpc>
            </a:pPr>
            <a:r>
              <a:rPr lang="zh-CN" altLang="en-US" sz="4400" b="1"/>
              <a:t>      </a:t>
            </a:r>
            <a:r>
              <a:rPr lang="en-US" altLang="zh-CN" sz="4400" b="1"/>
              <a:t>2</a:t>
            </a:r>
            <a:r>
              <a:rPr lang="zh-CN" altLang="en-US" sz="4400" b="1"/>
              <a:t>．四项技能目标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4" name="Text Box 4"/>
          <p:cNvSpPr txBox="1">
            <a:spLocks noChangeArrowheads="1"/>
          </p:cNvSpPr>
          <p:nvPr/>
        </p:nvSpPr>
        <p:spPr bwMode="auto">
          <a:xfrm>
            <a:off x="684213" y="549275"/>
            <a:ext cx="3649662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600" b="1"/>
              <a:t>1</a:t>
            </a:r>
            <a:r>
              <a:rPr lang="zh-CN" altLang="en-US" sz="3600" b="1"/>
              <a:t>．三级总体目标</a:t>
            </a:r>
          </a:p>
        </p:txBody>
      </p:sp>
      <p:sp>
        <p:nvSpPr>
          <p:cNvPr id="56325" name="Text Box 5"/>
          <p:cNvSpPr txBox="1">
            <a:spLocks noChangeArrowheads="1"/>
          </p:cNvSpPr>
          <p:nvPr/>
        </p:nvSpPr>
        <p:spPr bwMode="auto">
          <a:xfrm>
            <a:off x="395288" y="1557338"/>
            <a:ext cx="8353425" cy="4879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2800" b="1"/>
              <a:t>        </a:t>
            </a:r>
            <a:r>
              <a:rPr lang="zh-CN" altLang="en-US" sz="2800" b="1"/>
              <a:t>对英语学习表现出积极性和初步的自信心。能听懂有关熟悉话题的语段和简短的故事。能与教师或同学就熟悉的话题（如学校、家庭生活）交换信息。能读懂小故事及其他文体的简单书面材料。能参照范例或借助图片写出简单的句子。能参与简单的角色扮演等活动。能尝试使用适当的学习方法，克服学习中遇到的困难。能意识到语言交际中存在文化差异。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8" name="Text Box 4"/>
          <p:cNvSpPr txBox="1">
            <a:spLocks noChangeArrowheads="1"/>
          </p:cNvSpPr>
          <p:nvPr/>
        </p:nvSpPr>
        <p:spPr bwMode="auto">
          <a:xfrm>
            <a:off x="539750" y="620713"/>
            <a:ext cx="502602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600" b="1"/>
              <a:t>2</a:t>
            </a:r>
            <a:r>
              <a:rPr lang="zh-CN" altLang="en-US" sz="3600" b="1"/>
              <a:t>．四项技能目标（听）</a:t>
            </a:r>
          </a:p>
        </p:txBody>
      </p:sp>
      <p:sp>
        <p:nvSpPr>
          <p:cNvPr id="57349" name="Text Box 5"/>
          <p:cNvSpPr txBox="1">
            <a:spLocks noChangeArrowheads="1"/>
          </p:cNvSpPr>
          <p:nvPr/>
        </p:nvSpPr>
        <p:spPr bwMode="auto">
          <a:xfrm>
            <a:off x="611188" y="1557338"/>
            <a:ext cx="7993062" cy="4706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b="1"/>
              <a:t>（</a:t>
            </a:r>
            <a:r>
              <a:rPr lang="en-US" altLang="zh-CN" sz="2800" b="1"/>
              <a:t>1</a:t>
            </a:r>
            <a:r>
              <a:rPr lang="zh-CN" altLang="en-US" sz="2800" b="1"/>
              <a:t>）能识别不同句式的语调，如：陈述句、疑问</a:t>
            </a:r>
          </a:p>
          <a:p>
            <a:pPr>
              <a:lnSpc>
                <a:spcPct val="120000"/>
              </a:lnSpc>
            </a:pPr>
            <a:r>
              <a:rPr lang="zh-CN" altLang="en-US" sz="2800" b="1"/>
              <a:t>         句和指令等；</a:t>
            </a:r>
          </a:p>
          <a:p>
            <a:pPr>
              <a:lnSpc>
                <a:spcPct val="120000"/>
              </a:lnSpc>
            </a:pPr>
            <a:r>
              <a:rPr lang="zh-CN" altLang="en-US" sz="2800" b="1"/>
              <a:t>（</a:t>
            </a:r>
            <a:r>
              <a:rPr lang="en-US" altLang="zh-CN" sz="2800" b="1"/>
              <a:t>2</a:t>
            </a:r>
            <a:r>
              <a:rPr lang="zh-CN" altLang="en-US" sz="2800" b="1"/>
              <a:t>）能根据语调变化，判断句子意义的变化；</a:t>
            </a:r>
          </a:p>
          <a:p>
            <a:pPr>
              <a:lnSpc>
                <a:spcPct val="120000"/>
              </a:lnSpc>
            </a:pPr>
            <a:r>
              <a:rPr lang="zh-CN" altLang="en-US" sz="2800" b="1"/>
              <a:t>（</a:t>
            </a:r>
            <a:r>
              <a:rPr lang="en-US" altLang="zh-CN" sz="2800" b="1"/>
              <a:t>3</a:t>
            </a:r>
            <a:r>
              <a:rPr lang="zh-CN" altLang="en-US" sz="2800" b="1"/>
              <a:t>）能辨认歌谣中的韵律；</a:t>
            </a:r>
          </a:p>
          <a:p>
            <a:pPr>
              <a:lnSpc>
                <a:spcPct val="120000"/>
              </a:lnSpc>
            </a:pPr>
            <a:r>
              <a:rPr lang="zh-CN" altLang="en-US" sz="2800" b="1"/>
              <a:t>（</a:t>
            </a:r>
            <a:r>
              <a:rPr lang="en-US" altLang="zh-CN" sz="2800" b="1"/>
              <a:t>4</a:t>
            </a:r>
            <a:r>
              <a:rPr lang="zh-CN" altLang="en-US" sz="2800" b="1"/>
              <a:t>）能识别语段中句子间的联系；</a:t>
            </a:r>
          </a:p>
          <a:p>
            <a:pPr>
              <a:lnSpc>
                <a:spcPct val="120000"/>
              </a:lnSpc>
            </a:pPr>
            <a:r>
              <a:rPr lang="zh-CN" altLang="en-US" sz="2800" b="1"/>
              <a:t>（</a:t>
            </a:r>
            <a:r>
              <a:rPr lang="en-US" altLang="zh-CN" sz="2800" b="1"/>
              <a:t>5</a:t>
            </a:r>
            <a:r>
              <a:rPr lang="zh-CN" altLang="en-US" sz="2800" b="1"/>
              <a:t>）能听懂学习活动中连续的指令和问题，并做</a:t>
            </a:r>
          </a:p>
          <a:p>
            <a:pPr>
              <a:lnSpc>
                <a:spcPct val="120000"/>
              </a:lnSpc>
            </a:pPr>
            <a:r>
              <a:rPr lang="zh-CN" altLang="en-US" sz="2800" b="1"/>
              <a:t>         出适当反应；</a:t>
            </a:r>
          </a:p>
          <a:p>
            <a:pPr>
              <a:lnSpc>
                <a:spcPct val="120000"/>
              </a:lnSpc>
            </a:pPr>
            <a:r>
              <a:rPr lang="zh-CN" altLang="en-US" sz="2800" b="1"/>
              <a:t>（</a:t>
            </a:r>
            <a:r>
              <a:rPr lang="en-US" altLang="zh-CN" sz="2800" b="1"/>
              <a:t>6</a:t>
            </a:r>
            <a:r>
              <a:rPr lang="zh-CN" altLang="en-US" sz="2800" b="1"/>
              <a:t>）能听懂有关熟悉话题的语段；</a:t>
            </a:r>
          </a:p>
          <a:p>
            <a:pPr>
              <a:lnSpc>
                <a:spcPct val="120000"/>
              </a:lnSpc>
            </a:pPr>
            <a:r>
              <a:rPr lang="zh-CN" altLang="en-US" sz="2800" b="1"/>
              <a:t>（</a:t>
            </a:r>
            <a:r>
              <a:rPr lang="en-US" altLang="zh-CN" sz="2800" b="1"/>
              <a:t>7</a:t>
            </a:r>
            <a:r>
              <a:rPr lang="zh-CN" altLang="en-US" sz="2800" b="1"/>
              <a:t>）能借助提示听懂教师讲述的故事。 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2" name="Text Box 4"/>
          <p:cNvSpPr txBox="1">
            <a:spLocks noChangeArrowheads="1"/>
          </p:cNvSpPr>
          <p:nvPr/>
        </p:nvSpPr>
        <p:spPr bwMode="auto">
          <a:xfrm>
            <a:off x="468313" y="620713"/>
            <a:ext cx="502602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600" b="1"/>
              <a:t>2</a:t>
            </a:r>
            <a:r>
              <a:rPr lang="zh-CN" altLang="en-US" sz="3600" b="1"/>
              <a:t>．四项技能目标（说）</a:t>
            </a:r>
          </a:p>
        </p:txBody>
      </p:sp>
      <p:sp>
        <p:nvSpPr>
          <p:cNvPr id="58373" name="Text Box 5"/>
          <p:cNvSpPr txBox="1">
            <a:spLocks noChangeArrowheads="1"/>
          </p:cNvSpPr>
          <p:nvPr/>
        </p:nvSpPr>
        <p:spPr bwMode="auto">
          <a:xfrm>
            <a:off x="755650" y="1557338"/>
            <a:ext cx="7921625" cy="5016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05000"/>
              </a:lnSpc>
            </a:pPr>
            <a:r>
              <a:rPr lang="zh-CN" altLang="en-US" sz="2800" b="1"/>
              <a:t>（</a:t>
            </a:r>
            <a:r>
              <a:rPr lang="en-US" altLang="zh-CN" sz="2800" b="1"/>
              <a:t>1</a:t>
            </a:r>
            <a:r>
              <a:rPr lang="zh-CN" altLang="en-US" sz="2800" b="1"/>
              <a:t>）能在课堂活动中用简短的英语进行交际；</a:t>
            </a:r>
          </a:p>
          <a:p>
            <a:pPr>
              <a:lnSpc>
                <a:spcPct val="105000"/>
              </a:lnSpc>
            </a:pPr>
            <a:r>
              <a:rPr lang="zh-CN" altLang="en-US" sz="2800" b="1"/>
              <a:t>（</a:t>
            </a:r>
            <a:r>
              <a:rPr lang="en-US" altLang="zh-CN" sz="2800" b="1"/>
              <a:t>2</a:t>
            </a:r>
            <a:r>
              <a:rPr lang="zh-CN" altLang="en-US" sz="2800" b="1"/>
              <a:t>）能就熟悉的话题进行简单的交流；</a:t>
            </a:r>
          </a:p>
          <a:p>
            <a:pPr>
              <a:lnSpc>
                <a:spcPct val="105000"/>
              </a:lnSpc>
            </a:pPr>
            <a:r>
              <a:rPr lang="zh-CN" altLang="en-US" sz="2800" b="1"/>
              <a:t>（</a:t>
            </a:r>
            <a:r>
              <a:rPr lang="en-US" altLang="zh-CN" sz="2800" b="1"/>
              <a:t>3</a:t>
            </a:r>
            <a:r>
              <a:rPr lang="zh-CN" altLang="en-US" sz="2800" b="1"/>
              <a:t>）能在教师的指导下参与简单的游戏和角色扮</a:t>
            </a:r>
          </a:p>
          <a:p>
            <a:pPr>
              <a:lnSpc>
                <a:spcPct val="105000"/>
              </a:lnSpc>
            </a:pPr>
            <a:r>
              <a:rPr lang="zh-CN" altLang="en-US" sz="2800" b="1"/>
              <a:t>         演活动；</a:t>
            </a:r>
          </a:p>
          <a:p>
            <a:pPr>
              <a:lnSpc>
                <a:spcPct val="105000"/>
              </a:lnSpc>
            </a:pPr>
            <a:r>
              <a:rPr lang="zh-CN" altLang="en-US" sz="2800" b="1"/>
              <a:t>（</a:t>
            </a:r>
            <a:r>
              <a:rPr lang="en-US" altLang="zh-CN" sz="2800" b="1"/>
              <a:t>4</a:t>
            </a:r>
            <a:r>
              <a:rPr lang="zh-CN" altLang="en-US" sz="2800" b="1"/>
              <a:t>）能利用所给提示（如图片、幻灯片、实物、</a:t>
            </a:r>
          </a:p>
          <a:p>
            <a:pPr>
              <a:lnSpc>
                <a:spcPct val="105000"/>
              </a:lnSpc>
            </a:pPr>
            <a:r>
              <a:rPr lang="zh-CN" altLang="en-US" sz="2800" b="1"/>
              <a:t>         文字等）简单描述一件事情；</a:t>
            </a:r>
          </a:p>
          <a:p>
            <a:pPr>
              <a:lnSpc>
                <a:spcPct val="105000"/>
              </a:lnSpc>
            </a:pPr>
            <a:r>
              <a:rPr lang="zh-CN" altLang="en-US" sz="2800" b="1"/>
              <a:t>（</a:t>
            </a:r>
            <a:r>
              <a:rPr lang="en-US" altLang="zh-CN" sz="2800" b="1"/>
              <a:t>5</a:t>
            </a:r>
            <a:r>
              <a:rPr lang="zh-CN" altLang="en-US" sz="2800" b="1"/>
              <a:t>）能提供有关个人情况和个人经历的信息；</a:t>
            </a:r>
          </a:p>
          <a:p>
            <a:pPr>
              <a:lnSpc>
                <a:spcPct val="105000"/>
              </a:lnSpc>
            </a:pPr>
            <a:r>
              <a:rPr lang="zh-CN" altLang="en-US" sz="2800" b="1"/>
              <a:t>（</a:t>
            </a:r>
            <a:r>
              <a:rPr lang="en-US" altLang="zh-CN" sz="2800" b="1"/>
              <a:t>6</a:t>
            </a:r>
            <a:r>
              <a:rPr lang="zh-CN" altLang="en-US" sz="2800" b="1"/>
              <a:t>）能讲述简单的小故事；</a:t>
            </a:r>
          </a:p>
          <a:p>
            <a:pPr>
              <a:lnSpc>
                <a:spcPct val="105000"/>
              </a:lnSpc>
            </a:pPr>
            <a:r>
              <a:rPr lang="zh-CN" altLang="en-US" sz="2800" b="1"/>
              <a:t>（</a:t>
            </a:r>
            <a:r>
              <a:rPr lang="en-US" altLang="zh-CN" sz="2800" b="1"/>
              <a:t>7</a:t>
            </a:r>
            <a:r>
              <a:rPr lang="zh-CN" altLang="en-US" sz="2800" b="1"/>
              <a:t>）能背诵一定数量的英语小诗或歌谣，能唱一</a:t>
            </a:r>
          </a:p>
          <a:p>
            <a:pPr>
              <a:lnSpc>
                <a:spcPct val="105000"/>
              </a:lnSpc>
            </a:pPr>
            <a:r>
              <a:rPr lang="zh-CN" altLang="en-US" sz="2800" b="1"/>
              <a:t>         些英语歌曲；</a:t>
            </a:r>
          </a:p>
          <a:p>
            <a:pPr>
              <a:lnSpc>
                <a:spcPct val="105000"/>
              </a:lnSpc>
            </a:pPr>
            <a:r>
              <a:rPr lang="zh-CN" altLang="en-US" sz="2800" b="1"/>
              <a:t>（</a:t>
            </a:r>
            <a:r>
              <a:rPr lang="en-US" altLang="zh-CN" sz="2800" b="1"/>
              <a:t>8</a:t>
            </a:r>
            <a:r>
              <a:rPr lang="zh-CN" altLang="en-US" sz="2800" b="1"/>
              <a:t>）能在上述口语活动中语音、语调基本正确。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3" name="Text Box 5"/>
          <p:cNvSpPr txBox="1">
            <a:spLocks noChangeArrowheads="1"/>
          </p:cNvSpPr>
          <p:nvPr/>
        </p:nvSpPr>
        <p:spPr bwMode="auto">
          <a:xfrm>
            <a:off x="1403350" y="1628775"/>
            <a:ext cx="5184775" cy="4111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4400">
                <a:latin typeface="华文行楷" pitchFamily="2" charset="-122"/>
                <a:ea typeface="华文行楷" pitchFamily="2" charset="-122"/>
              </a:rPr>
              <a:t>一、</a:t>
            </a:r>
            <a:r>
              <a:rPr lang="zh-CN" altLang="en-US" sz="4400" b="1">
                <a:latin typeface="华文行楷" pitchFamily="2" charset="-122"/>
                <a:ea typeface="华文行楷" pitchFamily="2" charset="-122"/>
              </a:rPr>
              <a:t>教材分析</a:t>
            </a:r>
            <a:r>
              <a:rPr lang="zh-CN" altLang="en-US" sz="4400"/>
              <a:t> </a:t>
            </a:r>
            <a:endParaRPr lang="zh-CN" altLang="en-US" sz="4400">
              <a:latin typeface="华文行楷" pitchFamily="2" charset="-122"/>
              <a:ea typeface="华文行楷" pitchFamily="2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4400">
                <a:latin typeface="华文行楷" pitchFamily="2" charset="-122"/>
                <a:ea typeface="华文行楷" pitchFamily="2" charset="-122"/>
              </a:rPr>
              <a:t>二、</a:t>
            </a:r>
            <a:r>
              <a:rPr lang="zh-CN" altLang="en-US" sz="4400" b="1">
                <a:latin typeface="华文行楷" pitchFamily="2" charset="-122"/>
                <a:ea typeface="华文行楷" pitchFamily="2" charset="-122"/>
              </a:rPr>
              <a:t>课标要求</a:t>
            </a:r>
            <a:r>
              <a:rPr lang="zh-CN" altLang="en-US" sz="4400"/>
              <a:t> </a:t>
            </a:r>
            <a:endParaRPr lang="zh-CN" altLang="en-US" sz="4400">
              <a:latin typeface="华文行楷" pitchFamily="2" charset="-122"/>
              <a:ea typeface="华文行楷" pitchFamily="2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4400">
                <a:latin typeface="华文行楷" pitchFamily="2" charset="-122"/>
                <a:ea typeface="华文行楷" pitchFamily="2" charset="-122"/>
              </a:rPr>
              <a:t>三、</a:t>
            </a:r>
            <a:r>
              <a:rPr lang="zh-CN" altLang="en-US" sz="4400" b="1">
                <a:latin typeface="华文行楷" pitchFamily="2" charset="-122"/>
                <a:ea typeface="华文行楷" pitchFamily="2" charset="-122"/>
              </a:rPr>
              <a:t>教学建议</a:t>
            </a:r>
            <a:r>
              <a:rPr lang="zh-CN" altLang="en-US" sz="440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6" name="Text Box 4"/>
          <p:cNvSpPr txBox="1">
            <a:spLocks noChangeArrowheads="1"/>
          </p:cNvSpPr>
          <p:nvPr/>
        </p:nvSpPr>
        <p:spPr bwMode="auto">
          <a:xfrm>
            <a:off x="468313" y="620713"/>
            <a:ext cx="502602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600" b="1"/>
              <a:t>2</a:t>
            </a:r>
            <a:r>
              <a:rPr lang="zh-CN" altLang="en-US" sz="3600" b="1"/>
              <a:t>．四项技能目标（读）</a:t>
            </a:r>
          </a:p>
        </p:txBody>
      </p:sp>
      <p:sp>
        <p:nvSpPr>
          <p:cNvPr id="59397" name="Text Box 5"/>
          <p:cNvSpPr txBox="1">
            <a:spLocks noChangeArrowheads="1"/>
          </p:cNvSpPr>
          <p:nvPr/>
        </p:nvSpPr>
        <p:spPr bwMode="auto">
          <a:xfrm>
            <a:off x="827088" y="1773238"/>
            <a:ext cx="7561262" cy="4281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40000"/>
              </a:lnSpc>
            </a:pPr>
            <a:r>
              <a:rPr lang="zh-CN" altLang="en-US" sz="2800" b="1"/>
              <a:t>（</a:t>
            </a:r>
            <a:r>
              <a:rPr lang="en-US" altLang="zh-CN" sz="2800" b="1"/>
              <a:t>1</a:t>
            </a:r>
            <a:r>
              <a:rPr lang="zh-CN" altLang="en-US" sz="2800" b="1"/>
              <a:t>）能正确地朗读课文；</a:t>
            </a:r>
          </a:p>
          <a:p>
            <a:pPr>
              <a:lnSpc>
                <a:spcPct val="140000"/>
              </a:lnSpc>
            </a:pPr>
            <a:r>
              <a:rPr lang="zh-CN" altLang="en-US" sz="2800" b="1"/>
              <a:t>（</a:t>
            </a:r>
            <a:r>
              <a:rPr lang="en-US" altLang="zh-CN" sz="2800" b="1"/>
              <a:t>2</a:t>
            </a:r>
            <a:r>
              <a:rPr lang="zh-CN" altLang="en-US" sz="2800" b="1"/>
              <a:t>）能理解简短的书面指令，并根据要求进行</a:t>
            </a:r>
          </a:p>
          <a:p>
            <a:pPr>
              <a:lnSpc>
                <a:spcPct val="140000"/>
              </a:lnSpc>
            </a:pPr>
            <a:r>
              <a:rPr lang="zh-CN" altLang="en-US" sz="2800" b="1"/>
              <a:t>         学习活动；</a:t>
            </a:r>
          </a:p>
          <a:p>
            <a:pPr>
              <a:lnSpc>
                <a:spcPct val="140000"/>
              </a:lnSpc>
            </a:pPr>
            <a:r>
              <a:rPr lang="zh-CN" altLang="en-US" sz="2800" b="1"/>
              <a:t>（</a:t>
            </a:r>
            <a:r>
              <a:rPr lang="en-US" altLang="zh-CN" sz="2800" b="1"/>
              <a:t>3</a:t>
            </a:r>
            <a:r>
              <a:rPr lang="zh-CN" altLang="en-US" sz="2800" b="1"/>
              <a:t>）能读懂简单故事和短文并抓住大意；</a:t>
            </a:r>
          </a:p>
          <a:p>
            <a:pPr>
              <a:lnSpc>
                <a:spcPct val="140000"/>
              </a:lnSpc>
            </a:pPr>
            <a:r>
              <a:rPr lang="zh-CN" altLang="en-US" sz="2800" b="1"/>
              <a:t>（</a:t>
            </a:r>
            <a:r>
              <a:rPr lang="en-US" altLang="zh-CN" sz="2800" b="1"/>
              <a:t>4</a:t>
            </a:r>
            <a:r>
              <a:rPr lang="zh-CN" altLang="en-US" sz="2800" b="1"/>
              <a:t>）能初步使用简单的工具书；</a:t>
            </a:r>
          </a:p>
          <a:p>
            <a:pPr>
              <a:lnSpc>
                <a:spcPct val="140000"/>
              </a:lnSpc>
            </a:pPr>
            <a:r>
              <a:rPr lang="zh-CN" altLang="en-US" sz="2800" b="1"/>
              <a:t>（</a:t>
            </a:r>
            <a:r>
              <a:rPr lang="en-US" altLang="zh-CN" sz="2800" b="1"/>
              <a:t>5</a:t>
            </a:r>
            <a:r>
              <a:rPr lang="zh-CN" altLang="en-US" sz="2800" b="1"/>
              <a:t>）除教材外，课外阅读量应累计达到</a:t>
            </a:r>
            <a:r>
              <a:rPr lang="en-US" altLang="zh-CN" sz="2800" b="1"/>
              <a:t>4</a:t>
            </a:r>
            <a:r>
              <a:rPr lang="zh-CN" altLang="en-US" sz="2800" b="1"/>
              <a:t>万词</a:t>
            </a:r>
          </a:p>
          <a:p>
            <a:pPr>
              <a:lnSpc>
                <a:spcPct val="140000"/>
              </a:lnSpc>
            </a:pPr>
            <a:r>
              <a:rPr lang="zh-CN" altLang="en-US" sz="2800" b="1"/>
              <a:t>         以上。 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20" name="Text Box 4"/>
          <p:cNvSpPr txBox="1">
            <a:spLocks noChangeArrowheads="1"/>
          </p:cNvSpPr>
          <p:nvPr/>
        </p:nvSpPr>
        <p:spPr bwMode="auto">
          <a:xfrm>
            <a:off x="468313" y="620713"/>
            <a:ext cx="502602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600" b="1"/>
              <a:t>2</a:t>
            </a:r>
            <a:r>
              <a:rPr lang="zh-CN" altLang="en-US" sz="3600" b="1"/>
              <a:t>．四项技能目标（写）</a:t>
            </a:r>
          </a:p>
        </p:txBody>
      </p:sp>
      <p:sp>
        <p:nvSpPr>
          <p:cNvPr id="60421" name="Text Box 5"/>
          <p:cNvSpPr txBox="1">
            <a:spLocks noChangeArrowheads="1"/>
          </p:cNvSpPr>
          <p:nvPr/>
        </p:nvSpPr>
        <p:spPr bwMode="auto">
          <a:xfrm>
            <a:off x="827088" y="1773238"/>
            <a:ext cx="7921625" cy="368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40000"/>
              </a:lnSpc>
            </a:pPr>
            <a:r>
              <a:rPr lang="zh-CN" altLang="en-US" sz="2800" b="1"/>
              <a:t>（</a:t>
            </a:r>
            <a:r>
              <a:rPr lang="en-US" altLang="zh-CN" sz="2800" b="1"/>
              <a:t>1</a:t>
            </a:r>
            <a:r>
              <a:rPr lang="zh-CN" altLang="en-US" sz="2800" b="1"/>
              <a:t>）能正确使用常用的标点符号；</a:t>
            </a:r>
          </a:p>
          <a:p>
            <a:pPr>
              <a:lnSpc>
                <a:spcPct val="140000"/>
              </a:lnSpc>
            </a:pPr>
            <a:r>
              <a:rPr lang="zh-CN" altLang="en-US" sz="2800" b="1"/>
              <a:t>（</a:t>
            </a:r>
            <a:r>
              <a:rPr lang="en-US" altLang="zh-CN" sz="2800" b="1"/>
              <a:t>2</a:t>
            </a:r>
            <a:r>
              <a:rPr lang="zh-CN" altLang="en-US" sz="2800" b="1"/>
              <a:t>）能使用简单的图表和海报等形式传达信息；</a:t>
            </a:r>
          </a:p>
          <a:p>
            <a:pPr>
              <a:lnSpc>
                <a:spcPct val="140000"/>
              </a:lnSpc>
            </a:pPr>
            <a:r>
              <a:rPr lang="zh-CN" altLang="en-US" sz="2800" b="1"/>
              <a:t>（</a:t>
            </a:r>
            <a:r>
              <a:rPr lang="en-US" altLang="zh-CN" sz="2800" b="1"/>
              <a:t>3</a:t>
            </a:r>
            <a:r>
              <a:rPr lang="zh-CN" altLang="en-US" sz="2800" b="1"/>
              <a:t>）能参照范例写出或回复简单的问候卡和邀请</a:t>
            </a:r>
          </a:p>
          <a:p>
            <a:pPr>
              <a:lnSpc>
                <a:spcPct val="140000"/>
              </a:lnSpc>
            </a:pPr>
            <a:r>
              <a:rPr lang="zh-CN" altLang="en-US" sz="2800" b="1"/>
              <a:t>         卡；</a:t>
            </a:r>
          </a:p>
          <a:p>
            <a:pPr>
              <a:lnSpc>
                <a:spcPct val="140000"/>
              </a:lnSpc>
            </a:pPr>
            <a:r>
              <a:rPr lang="zh-CN" altLang="en-US" sz="2800" b="1"/>
              <a:t>（</a:t>
            </a:r>
            <a:r>
              <a:rPr lang="en-US" altLang="zh-CN" sz="2800" b="1"/>
              <a:t>4</a:t>
            </a:r>
            <a:r>
              <a:rPr lang="zh-CN" altLang="en-US" sz="2800" b="1"/>
              <a:t>）能用短语或句子描述系列图片，编写简单的</a:t>
            </a:r>
          </a:p>
          <a:p>
            <a:pPr>
              <a:lnSpc>
                <a:spcPct val="140000"/>
              </a:lnSpc>
            </a:pPr>
            <a:r>
              <a:rPr lang="zh-CN" altLang="en-US" sz="2800" b="1"/>
              <a:t>         故事。 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4" name="Text Box 4"/>
          <p:cNvSpPr txBox="1">
            <a:spLocks noChangeArrowheads="1"/>
          </p:cNvSpPr>
          <p:nvPr/>
        </p:nvSpPr>
        <p:spPr bwMode="auto">
          <a:xfrm>
            <a:off x="611188" y="981075"/>
            <a:ext cx="7777162" cy="4964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60000"/>
              </a:lnSpc>
            </a:pPr>
            <a:r>
              <a:rPr lang="zh-CN" altLang="en-US" sz="4000" b="1"/>
              <a:t>三、教学建议</a:t>
            </a:r>
          </a:p>
          <a:p>
            <a:pPr>
              <a:lnSpc>
                <a:spcPct val="160000"/>
              </a:lnSpc>
            </a:pPr>
            <a:r>
              <a:rPr lang="zh-CN" altLang="en-US" sz="3200" b="1"/>
              <a:t>      （一）循环使用目标语言，提高学生</a:t>
            </a:r>
          </a:p>
          <a:p>
            <a:pPr>
              <a:lnSpc>
                <a:spcPct val="160000"/>
              </a:lnSpc>
            </a:pPr>
            <a:r>
              <a:rPr lang="zh-CN" altLang="en-US" sz="3200" b="1"/>
              <a:t>                 综合语用能力</a:t>
            </a:r>
          </a:p>
          <a:p>
            <a:pPr>
              <a:lnSpc>
                <a:spcPct val="160000"/>
              </a:lnSpc>
            </a:pPr>
            <a:r>
              <a:rPr lang="zh-CN" altLang="en-US" sz="3200" b="1"/>
              <a:t>      （二）从功能目标看词汇学习 </a:t>
            </a:r>
          </a:p>
          <a:p>
            <a:pPr>
              <a:lnSpc>
                <a:spcPct val="160000"/>
              </a:lnSpc>
            </a:pPr>
            <a:r>
              <a:rPr lang="zh-CN" altLang="en-US" sz="3200" b="1"/>
              <a:t>      （三）抽线附点 </a:t>
            </a:r>
          </a:p>
          <a:p>
            <a:pPr>
              <a:lnSpc>
                <a:spcPct val="160000"/>
              </a:lnSpc>
            </a:pPr>
            <a:r>
              <a:rPr lang="zh-CN" altLang="en-US" sz="3200" b="1"/>
              <a:t>      （四）初步培养学生的写作能力 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46" name="Line 14"/>
          <p:cNvSpPr>
            <a:spLocks noChangeShapeType="1"/>
          </p:cNvSpPr>
          <p:nvPr/>
        </p:nvSpPr>
        <p:spPr bwMode="auto">
          <a:xfrm>
            <a:off x="2339975" y="3284538"/>
            <a:ext cx="0" cy="7921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4047" name="Line 15"/>
          <p:cNvSpPr>
            <a:spLocks noChangeShapeType="1"/>
          </p:cNvSpPr>
          <p:nvPr/>
        </p:nvSpPr>
        <p:spPr bwMode="auto">
          <a:xfrm>
            <a:off x="6516688" y="3141663"/>
            <a:ext cx="0" cy="8651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4048" name="Oval 16"/>
          <p:cNvSpPr>
            <a:spLocks noChangeArrowheads="1"/>
          </p:cNvSpPr>
          <p:nvPr/>
        </p:nvSpPr>
        <p:spPr bwMode="auto">
          <a:xfrm>
            <a:off x="1331913" y="2205038"/>
            <a:ext cx="1944687" cy="10080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zh-CN" altLang="en-US" sz="2400"/>
              <a:t>七（下）册</a:t>
            </a:r>
          </a:p>
        </p:txBody>
      </p:sp>
      <p:sp>
        <p:nvSpPr>
          <p:cNvPr id="44049" name="Oval 17"/>
          <p:cNvSpPr>
            <a:spLocks noChangeArrowheads="1"/>
          </p:cNvSpPr>
          <p:nvPr/>
        </p:nvSpPr>
        <p:spPr bwMode="auto">
          <a:xfrm>
            <a:off x="5508625" y="2133600"/>
            <a:ext cx="1943100" cy="10080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zh-CN" altLang="en-US" sz="2400"/>
              <a:t>各单元</a:t>
            </a:r>
          </a:p>
        </p:txBody>
      </p:sp>
      <p:sp>
        <p:nvSpPr>
          <p:cNvPr id="44050" name="Text Box 18"/>
          <p:cNvSpPr txBox="1">
            <a:spLocks noChangeArrowheads="1"/>
          </p:cNvSpPr>
          <p:nvPr/>
        </p:nvSpPr>
        <p:spPr bwMode="auto">
          <a:xfrm>
            <a:off x="468313" y="3860800"/>
            <a:ext cx="3960812" cy="2574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70000"/>
              </a:lnSpc>
            </a:pPr>
            <a:r>
              <a:rPr lang="en-US" altLang="zh-CN" sz="2400" b="1"/>
              <a:t>1</a:t>
            </a:r>
            <a:r>
              <a:rPr lang="zh-CN" altLang="en-US" sz="2400" b="1"/>
              <a:t>、表达喜好、看法、评价</a:t>
            </a:r>
          </a:p>
          <a:p>
            <a:pPr>
              <a:lnSpc>
                <a:spcPct val="170000"/>
              </a:lnSpc>
            </a:pPr>
            <a:r>
              <a:rPr lang="en-US" altLang="zh-CN" sz="2400" b="1"/>
              <a:t>2</a:t>
            </a:r>
            <a:r>
              <a:rPr lang="zh-CN" altLang="en-US" sz="2400" b="1"/>
              <a:t>、谈论喜好，说明理由</a:t>
            </a:r>
          </a:p>
          <a:p>
            <a:pPr>
              <a:lnSpc>
                <a:spcPct val="170000"/>
              </a:lnSpc>
            </a:pPr>
            <a:r>
              <a:rPr lang="en-US" altLang="zh-CN" sz="2400" b="1"/>
              <a:t>3</a:t>
            </a:r>
            <a:r>
              <a:rPr lang="zh-CN" altLang="en-US" sz="2400" b="1"/>
              <a:t>、对地点的问答</a:t>
            </a:r>
          </a:p>
          <a:p>
            <a:pPr>
              <a:lnSpc>
                <a:spcPct val="170000"/>
              </a:lnSpc>
            </a:pPr>
            <a:r>
              <a:rPr lang="en-US" altLang="zh-CN" sz="2400" b="1"/>
              <a:t>4</a:t>
            </a:r>
            <a:r>
              <a:rPr lang="zh-CN" altLang="en-US" sz="2400" b="1"/>
              <a:t>、表达喜好</a:t>
            </a:r>
          </a:p>
        </p:txBody>
      </p:sp>
      <p:sp>
        <p:nvSpPr>
          <p:cNvPr id="44054" name="Text Box 22"/>
          <p:cNvSpPr txBox="1">
            <a:spLocks noChangeArrowheads="1"/>
          </p:cNvSpPr>
          <p:nvPr/>
        </p:nvSpPr>
        <p:spPr bwMode="auto">
          <a:xfrm>
            <a:off x="4572000" y="3789363"/>
            <a:ext cx="4248150" cy="1954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70000"/>
              </a:lnSpc>
            </a:pPr>
            <a:r>
              <a:rPr lang="en-US" altLang="zh-CN" sz="2400" b="1"/>
              <a:t>Section A</a:t>
            </a:r>
            <a:r>
              <a:rPr lang="zh-CN" altLang="en-US" sz="2400" b="1"/>
              <a:t>（</a:t>
            </a:r>
            <a:r>
              <a:rPr lang="en-US" altLang="zh-CN" sz="2400" b="1"/>
              <a:t>PW, Listening</a:t>
            </a:r>
            <a:r>
              <a:rPr lang="zh-CN" altLang="en-US" sz="2400" b="1"/>
              <a:t>）</a:t>
            </a:r>
          </a:p>
          <a:p>
            <a:pPr>
              <a:lnSpc>
                <a:spcPct val="170000"/>
              </a:lnSpc>
            </a:pPr>
            <a:r>
              <a:rPr lang="en-US" altLang="zh-CN" sz="2400" b="1"/>
              <a:t>Section B</a:t>
            </a:r>
          </a:p>
          <a:p>
            <a:pPr>
              <a:lnSpc>
                <a:spcPct val="170000"/>
              </a:lnSpc>
            </a:pPr>
            <a:r>
              <a:rPr lang="zh-CN" altLang="en-US" sz="2400" b="1"/>
              <a:t>自我检测</a:t>
            </a:r>
          </a:p>
        </p:txBody>
      </p:sp>
      <p:sp>
        <p:nvSpPr>
          <p:cNvPr id="44055" name="Text Box 23"/>
          <p:cNvSpPr txBox="1">
            <a:spLocks noChangeArrowheads="1"/>
          </p:cNvSpPr>
          <p:nvPr/>
        </p:nvSpPr>
        <p:spPr bwMode="auto">
          <a:xfrm>
            <a:off x="107950" y="549275"/>
            <a:ext cx="871378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2800" b="1"/>
              <a:t>（一）循环使用目标语言，提高学生综合语用能力</a:t>
            </a:r>
            <a:r>
              <a:rPr lang="zh-CN" altLang="en-US" sz="2800"/>
              <a:t> </a:t>
            </a:r>
          </a:p>
        </p:txBody>
      </p:sp>
      <p:sp>
        <p:nvSpPr>
          <p:cNvPr id="44056" name="Text Box 24"/>
          <p:cNvSpPr txBox="1">
            <a:spLocks noChangeArrowheads="1"/>
          </p:cNvSpPr>
          <p:nvPr/>
        </p:nvSpPr>
        <p:spPr bwMode="auto">
          <a:xfrm>
            <a:off x="755650" y="1412875"/>
            <a:ext cx="50339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400" b="1"/>
              <a:t>1</a:t>
            </a:r>
            <a:r>
              <a:rPr lang="zh-CN" altLang="en-US" sz="2400" b="1"/>
              <a:t>．从教材内容上循环使用目标语言</a:t>
            </a:r>
            <a:r>
              <a:rPr lang="zh-CN" altLang="en-US" sz="240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44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44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50" grpId="0"/>
      <p:bldP spid="4405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8" name="Text Box 4"/>
          <p:cNvSpPr txBox="1">
            <a:spLocks noChangeArrowheads="1"/>
          </p:cNvSpPr>
          <p:nvPr/>
        </p:nvSpPr>
        <p:spPr bwMode="auto">
          <a:xfrm>
            <a:off x="107950" y="549275"/>
            <a:ext cx="871378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2800" b="1"/>
              <a:t>（一）循环使用目标语言，提高学生综合语用能力</a:t>
            </a:r>
            <a:r>
              <a:rPr lang="zh-CN" altLang="en-US" sz="2800"/>
              <a:t> </a:t>
            </a:r>
          </a:p>
        </p:txBody>
      </p:sp>
      <p:sp>
        <p:nvSpPr>
          <p:cNvPr id="62469" name="Text Box 5"/>
          <p:cNvSpPr txBox="1">
            <a:spLocks noChangeArrowheads="1"/>
          </p:cNvSpPr>
          <p:nvPr/>
        </p:nvSpPr>
        <p:spPr bwMode="auto">
          <a:xfrm>
            <a:off x="755650" y="1412875"/>
            <a:ext cx="56467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400" b="1"/>
              <a:t>2</a:t>
            </a:r>
            <a:r>
              <a:rPr lang="zh-CN" altLang="en-US" sz="2400" b="1"/>
              <a:t>．从语言技能训练上循环使用目标语言</a:t>
            </a:r>
            <a:r>
              <a:rPr lang="zh-CN" altLang="en-US" sz="2400"/>
              <a:t> </a:t>
            </a:r>
          </a:p>
        </p:txBody>
      </p:sp>
      <p:sp>
        <p:nvSpPr>
          <p:cNvPr id="62470" name="Text Box 6"/>
          <p:cNvSpPr txBox="1">
            <a:spLocks noChangeArrowheads="1"/>
          </p:cNvSpPr>
          <p:nvPr/>
        </p:nvSpPr>
        <p:spPr bwMode="auto">
          <a:xfrm>
            <a:off x="395288" y="2133600"/>
            <a:ext cx="8569325" cy="418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2400" b="1"/>
              <a:t>        </a:t>
            </a:r>
            <a:r>
              <a:rPr lang="zh-CN" altLang="en-US" sz="2400" b="1"/>
              <a:t>语言技能包括听、说、读、写以及综合运用语言的能力。</a:t>
            </a:r>
          </a:p>
          <a:p>
            <a:pPr>
              <a:lnSpc>
                <a:spcPct val="140000"/>
              </a:lnSpc>
            </a:pPr>
            <a:r>
              <a:rPr lang="zh-CN" altLang="en-US" sz="2400" b="1"/>
              <a:t>        从语言的形式来看，听和说是口语，读和写是书面语；口语是书面语的有声形式，书面语是口头语言的文字记录。口语与书面语在表达方式与途径以及词汇、句法、信息密度和语言功能方面有一定区别。</a:t>
            </a:r>
          </a:p>
          <a:p>
            <a:pPr>
              <a:lnSpc>
                <a:spcPct val="140000"/>
              </a:lnSpc>
            </a:pPr>
            <a:r>
              <a:rPr lang="zh-CN" altLang="en-US" sz="2400" b="1"/>
              <a:t>        从认知角度看，听和读是话语理解和信息输入能力，说和写是表达思想，是信息输出技能。这四种技能在语言学习和交际中相辅相成、相互促进、不可分割。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24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24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470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2" name="Text Box 4"/>
          <p:cNvSpPr txBox="1">
            <a:spLocks noChangeArrowheads="1"/>
          </p:cNvSpPr>
          <p:nvPr/>
        </p:nvSpPr>
        <p:spPr bwMode="auto">
          <a:xfrm>
            <a:off x="971550" y="592138"/>
            <a:ext cx="478472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3200" b="1"/>
              <a:t>循环式英语教学法的模式 </a:t>
            </a:r>
          </a:p>
        </p:txBody>
      </p:sp>
      <p:sp>
        <p:nvSpPr>
          <p:cNvPr id="63495" name="Text Box 7"/>
          <p:cNvSpPr txBox="1">
            <a:spLocks noChangeArrowheads="1"/>
          </p:cNvSpPr>
          <p:nvPr/>
        </p:nvSpPr>
        <p:spPr bwMode="auto">
          <a:xfrm>
            <a:off x="900113" y="1360488"/>
            <a:ext cx="2168525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/>
              <a:t>1</a:t>
            </a:r>
            <a:r>
              <a:rPr lang="zh-CN" altLang="en-US" sz="2800" b="1"/>
              <a:t>、基本模式</a:t>
            </a:r>
          </a:p>
        </p:txBody>
      </p:sp>
      <p:sp>
        <p:nvSpPr>
          <p:cNvPr id="63496" name="Text Box 8"/>
          <p:cNvSpPr txBox="1">
            <a:spLocks noChangeArrowheads="1"/>
          </p:cNvSpPr>
          <p:nvPr/>
        </p:nvSpPr>
        <p:spPr bwMode="auto">
          <a:xfrm>
            <a:off x="611188" y="1916113"/>
            <a:ext cx="8208962" cy="118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zh-CN" sz="2400" b="1"/>
              <a:t>        </a:t>
            </a:r>
            <a:r>
              <a:rPr lang="zh-CN" altLang="en-US" sz="2400" b="1"/>
              <a:t>围绕词汇、句型，在</a:t>
            </a:r>
            <a:r>
              <a:rPr lang="zh-CN" altLang="en-US" sz="2400" b="1">
                <a:solidFill>
                  <a:srgbClr val="FF0000"/>
                </a:solidFill>
              </a:rPr>
              <a:t>同一话题</a:t>
            </a:r>
            <a:r>
              <a:rPr lang="zh-CN" altLang="en-US" sz="2400" b="1"/>
              <a:t>的语言情景下，开展听、说、读、写活动，反复循环，使语言知识迅速转化为应用语言的能力。</a:t>
            </a:r>
          </a:p>
        </p:txBody>
      </p:sp>
      <p:sp>
        <p:nvSpPr>
          <p:cNvPr id="63497" name="Text Box 9"/>
          <p:cNvSpPr txBox="1">
            <a:spLocks noChangeArrowheads="1"/>
          </p:cNvSpPr>
          <p:nvPr/>
        </p:nvSpPr>
        <p:spPr bwMode="auto">
          <a:xfrm>
            <a:off x="971550" y="3213100"/>
            <a:ext cx="181133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/>
              <a:t>2</a:t>
            </a:r>
            <a:r>
              <a:rPr lang="zh-CN" altLang="en-US" sz="2800" b="1"/>
              <a:t>、语言观</a:t>
            </a:r>
          </a:p>
        </p:txBody>
      </p:sp>
      <p:sp>
        <p:nvSpPr>
          <p:cNvPr id="63499" name="Text Box 11"/>
          <p:cNvSpPr txBox="1">
            <a:spLocks noChangeArrowheads="1"/>
          </p:cNvSpPr>
          <p:nvPr/>
        </p:nvSpPr>
        <p:spPr bwMode="auto">
          <a:xfrm>
            <a:off x="468313" y="3644900"/>
            <a:ext cx="8424862" cy="3013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zh-CN" sz="2400" b="1"/>
              <a:t>        </a:t>
            </a:r>
            <a:r>
              <a:rPr lang="zh-CN" altLang="en-US" sz="2400" b="1"/>
              <a:t>英语学习是在一定的语言知识指导下的自觉的语言实践活动。为了达到预期目的，活动前应有准备，应有对一定语言材料及规则的了解，以这些语言材料及规则为基础进行语言实践活动。它不仅重视语言规则对英语学习的积极指导作用，更重视语言实践活动对掌握英语交际本领的决定性作用。</a:t>
            </a:r>
            <a:r>
              <a:rPr lang="zh-CN" altLang="en-US" sz="2400" b="1">
                <a:solidFill>
                  <a:srgbClr val="FF0000"/>
                </a:solidFill>
              </a:rPr>
              <a:t>它把知识视为能力形成的基础，能力在知识指导下经过实践而形成。</a:t>
            </a:r>
            <a:r>
              <a:rPr lang="zh-CN" altLang="en-US" sz="2400" b="1"/>
              <a:t>它的语言基础是</a:t>
            </a:r>
            <a:r>
              <a:rPr lang="zh-CN" altLang="en-US" sz="2400" b="1">
                <a:solidFill>
                  <a:srgbClr val="FF0000"/>
                </a:solidFill>
              </a:rPr>
              <a:t>情景和意义相结合，结构和功能相结合，知识和能力相结合</a:t>
            </a:r>
            <a:r>
              <a:rPr lang="zh-CN" altLang="en-US" sz="2400" b="1"/>
              <a:t>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634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634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634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634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495" grpId="0"/>
      <p:bldP spid="63496" grpId="0"/>
      <p:bldP spid="63497" grpId="0"/>
      <p:bldP spid="63499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6" name="Text Box 4"/>
          <p:cNvSpPr txBox="1">
            <a:spLocks noChangeArrowheads="1"/>
          </p:cNvSpPr>
          <p:nvPr/>
        </p:nvSpPr>
        <p:spPr bwMode="auto">
          <a:xfrm>
            <a:off x="971550" y="592138"/>
            <a:ext cx="478472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3200" b="1"/>
              <a:t>循环式英语教学法的特点 </a:t>
            </a:r>
          </a:p>
        </p:txBody>
      </p:sp>
      <p:sp>
        <p:nvSpPr>
          <p:cNvPr id="64517" name="Text Box 5"/>
          <p:cNvSpPr txBox="1">
            <a:spLocks noChangeArrowheads="1"/>
          </p:cNvSpPr>
          <p:nvPr/>
        </p:nvSpPr>
        <p:spPr bwMode="auto">
          <a:xfrm>
            <a:off x="900113" y="1504950"/>
            <a:ext cx="6196012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/>
              <a:t>1</a:t>
            </a:r>
            <a:r>
              <a:rPr lang="zh-CN" altLang="en-US" sz="2800" b="1"/>
              <a:t>、循环不是单一的，而是多层次的。 </a:t>
            </a:r>
          </a:p>
        </p:txBody>
      </p:sp>
      <p:sp>
        <p:nvSpPr>
          <p:cNvPr id="64518" name="Text Box 6"/>
          <p:cNvSpPr txBox="1">
            <a:spLocks noChangeArrowheads="1"/>
          </p:cNvSpPr>
          <p:nvPr/>
        </p:nvSpPr>
        <p:spPr bwMode="auto">
          <a:xfrm>
            <a:off x="395288" y="2276475"/>
            <a:ext cx="8497887" cy="418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2400" b="1"/>
              <a:t>        </a:t>
            </a:r>
            <a:r>
              <a:rPr lang="zh-CN" altLang="en-US" sz="2400" b="1"/>
              <a:t>一个单元的语言材料中侧重点各不相同，但都包含着听、说、读、写能力的训练，一部分接一部分构成一个螺旋式循环上升的过程。同时每单元都包括生词、词组、句型和篇章。在学习这些知识中，也包含着听、说、读、写循环过程，这就是说：“听”中有说、读、写；“说”中有听、读、写；“读”中有听、说、写；“写”中也有听、说、读。复习练习也贯穿着一个四项技能的循环。这样一环扣一环，形成了一个多层次的循环体，使语言材料得到多次不同形式的实践。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45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518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40" name="Text Box 4"/>
          <p:cNvSpPr txBox="1">
            <a:spLocks noChangeArrowheads="1"/>
          </p:cNvSpPr>
          <p:nvPr/>
        </p:nvSpPr>
        <p:spPr bwMode="auto">
          <a:xfrm>
            <a:off x="900113" y="1341438"/>
            <a:ext cx="4410075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/>
              <a:t>2</a:t>
            </a:r>
            <a:r>
              <a:rPr lang="zh-CN" altLang="en-US" sz="2800" b="1"/>
              <a:t>、循环不是简单的重复。 </a:t>
            </a:r>
          </a:p>
        </p:txBody>
      </p:sp>
      <p:sp>
        <p:nvSpPr>
          <p:cNvPr id="65541" name="Text Box 5"/>
          <p:cNvSpPr txBox="1">
            <a:spLocks noChangeArrowheads="1"/>
          </p:cNvSpPr>
          <p:nvPr/>
        </p:nvSpPr>
        <p:spPr bwMode="auto">
          <a:xfrm>
            <a:off x="468313" y="2133600"/>
            <a:ext cx="8280400" cy="418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2400" b="1"/>
              <a:t>        </a:t>
            </a:r>
            <a:r>
              <a:rPr lang="zh-CN" altLang="en-US" sz="2400" b="1"/>
              <a:t>现行教材</a:t>
            </a:r>
            <a:r>
              <a:rPr lang="en-US" altLang="zh-CN" sz="2400" b="1"/>
              <a:t>《</a:t>
            </a:r>
            <a:r>
              <a:rPr lang="zh-CN" altLang="en-US" sz="2400" b="1"/>
              <a:t>新目标</a:t>
            </a:r>
            <a:r>
              <a:rPr lang="en-US" altLang="zh-CN" sz="2400" b="1"/>
              <a:t>》</a:t>
            </a:r>
            <a:r>
              <a:rPr lang="zh-CN" altLang="en-US" sz="2400" b="1"/>
              <a:t>每个单元的两个部分的语言材料都不是孤立的，而是相互联系的。</a:t>
            </a:r>
            <a:r>
              <a:rPr lang="en-US" altLang="zh-CN" sz="2400" b="1"/>
              <a:t>Section A</a:t>
            </a:r>
            <a:r>
              <a:rPr lang="zh-CN" altLang="en-US" sz="2400" b="1"/>
              <a:t>是</a:t>
            </a:r>
            <a:r>
              <a:rPr lang="en-US" altLang="zh-CN" sz="2400" b="1"/>
              <a:t>Section B</a:t>
            </a:r>
            <a:r>
              <a:rPr lang="zh-CN" altLang="en-US" sz="2400" b="1"/>
              <a:t>的基础，</a:t>
            </a:r>
            <a:r>
              <a:rPr lang="en-US" altLang="zh-CN" sz="2400" b="1"/>
              <a:t>Section B</a:t>
            </a:r>
            <a:r>
              <a:rPr lang="zh-CN" altLang="en-US" sz="2400" b="1"/>
              <a:t>在</a:t>
            </a:r>
            <a:r>
              <a:rPr lang="en-US" altLang="zh-CN" sz="2400" b="1"/>
              <a:t>Section A</a:t>
            </a:r>
            <a:r>
              <a:rPr lang="zh-CN" altLang="en-US" sz="2400" b="1"/>
              <a:t>的基础上提高。这样一个循环接着一个循环往复交替，表现为有坡度的发展过程。具体地说，每单元有一个话题，如果这一单元是购物的话题，根据教材的编排，就会使相同的词汇和句型在其中循环，但</a:t>
            </a:r>
            <a:r>
              <a:rPr lang="en-US" altLang="zh-CN" sz="2400" b="1"/>
              <a:t>section A</a:t>
            </a:r>
            <a:r>
              <a:rPr lang="zh-CN" altLang="en-US" sz="2400" b="1"/>
              <a:t>与</a:t>
            </a:r>
            <a:r>
              <a:rPr lang="en-US" altLang="zh-CN" sz="2400" b="1"/>
              <a:t>section B</a:t>
            </a:r>
            <a:r>
              <a:rPr lang="zh-CN" altLang="en-US" sz="2400" b="1"/>
              <a:t>又有区别，又会各有侧重，不断深化。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55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541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4" name="Text Box 4"/>
          <p:cNvSpPr txBox="1">
            <a:spLocks noChangeArrowheads="1"/>
          </p:cNvSpPr>
          <p:nvPr/>
        </p:nvSpPr>
        <p:spPr bwMode="auto">
          <a:xfrm>
            <a:off x="900113" y="1341438"/>
            <a:ext cx="7526337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/>
              <a:t>3</a:t>
            </a:r>
            <a:r>
              <a:rPr lang="zh-CN" altLang="en-US" sz="2800" b="1"/>
              <a:t>、在循环交替的过程中，听、说、读、写所占</a:t>
            </a:r>
          </a:p>
          <a:p>
            <a:r>
              <a:rPr lang="zh-CN" altLang="en-US" sz="2800" b="1"/>
              <a:t>      的比重不是绝对相等的。</a:t>
            </a:r>
            <a:r>
              <a:rPr lang="zh-CN" altLang="en-US" sz="2800"/>
              <a:t> </a:t>
            </a:r>
          </a:p>
        </p:txBody>
      </p:sp>
      <p:sp>
        <p:nvSpPr>
          <p:cNvPr id="66565" name="Text Box 5"/>
          <p:cNvSpPr txBox="1">
            <a:spLocks noChangeArrowheads="1"/>
          </p:cNvSpPr>
          <p:nvPr/>
        </p:nvSpPr>
        <p:spPr bwMode="auto">
          <a:xfrm>
            <a:off x="395288" y="2565400"/>
            <a:ext cx="8280400" cy="4035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400" b="1"/>
              <a:t>        </a:t>
            </a:r>
            <a:r>
              <a:rPr lang="zh-CN" altLang="en-US" sz="2400" b="1"/>
              <a:t>初学阶段的听说比重大于读写。随着学年的增长，逐步侧重培养读写能力，读写的比重大于听说。听和读是输入语言，说和写是输出语言。只有大量输入语言，才能为表达提供丰富的语言素材。因此在整个循环中，语言的输入应大于输出。由于听、说、读、写是相辅相成、互相促进的，任何一方都不能偏废。待别是考虑到我们的学习者都是在汉语环境里学习英语的，应该让有声语言的学习同书面语言的学习同步进行，这有利于克服本族语言的阻碍作用，有利于英语机制的建立。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65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565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8" name="Text Box 4"/>
          <p:cNvSpPr txBox="1">
            <a:spLocks noChangeArrowheads="1"/>
          </p:cNvSpPr>
          <p:nvPr/>
        </p:nvSpPr>
        <p:spPr bwMode="auto">
          <a:xfrm>
            <a:off x="107950" y="549275"/>
            <a:ext cx="871378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2800" b="1"/>
              <a:t>（二）从功能目标看词汇学习</a:t>
            </a:r>
            <a:r>
              <a:rPr lang="zh-CN" altLang="en-US" sz="2800"/>
              <a:t> </a:t>
            </a:r>
          </a:p>
        </p:txBody>
      </p:sp>
      <p:sp>
        <p:nvSpPr>
          <p:cNvPr id="67589" name="Text Box 5"/>
          <p:cNvSpPr txBox="1">
            <a:spLocks noChangeArrowheads="1"/>
          </p:cNvSpPr>
          <p:nvPr/>
        </p:nvSpPr>
        <p:spPr bwMode="auto">
          <a:xfrm>
            <a:off x="250825" y="5300663"/>
            <a:ext cx="86487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zh-CN" sz="3200" b="1">
                <a:solidFill>
                  <a:srgbClr val="CC3300"/>
                </a:solidFill>
                <a:latin typeface="Times New Roman" pitchFamily="18" charset="0"/>
                <a:ea typeface="华文行楷" pitchFamily="2" charset="-122"/>
              </a:rPr>
              <a:t>1</a:t>
            </a:r>
            <a:r>
              <a:rPr lang="zh-CN" altLang="en-US" sz="3200" b="1">
                <a:solidFill>
                  <a:srgbClr val="CC3300"/>
                </a:solidFill>
                <a:latin typeface="Times New Roman" pitchFamily="18" charset="0"/>
                <a:ea typeface="华文行楷" pitchFamily="2" charset="-122"/>
              </a:rPr>
              <a:t>、</a:t>
            </a:r>
            <a:r>
              <a:rPr lang="en-US" altLang="zh-CN" sz="3200" b="1">
                <a:solidFill>
                  <a:srgbClr val="CC3300"/>
                </a:solidFill>
                <a:latin typeface="Times New Roman" pitchFamily="18" charset="0"/>
                <a:ea typeface="华文行楷" pitchFamily="2" charset="-122"/>
              </a:rPr>
              <a:t>Q</a:t>
            </a:r>
            <a:r>
              <a:rPr lang="zh-CN" altLang="en-US" sz="3200" b="1">
                <a:solidFill>
                  <a:srgbClr val="CC3300"/>
                </a:solidFill>
                <a:latin typeface="华文行楷" pitchFamily="2" charset="-122"/>
                <a:ea typeface="华文行楷" pitchFamily="2" charset="-122"/>
              </a:rPr>
              <a:t>：为什么没有罗列出所有的词汇，甚至是</a:t>
            </a:r>
          </a:p>
          <a:p>
            <a:r>
              <a:rPr lang="zh-CN" altLang="en-US" sz="3200" b="1">
                <a:solidFill>
                  <a:srgbClr val="CC3300"/>
                </a:solidFill>
                <a:latin typeface="华文行楷" pitchFamily="2" charset="-122"/>
                <a:ea typeface="华文行楷" pitchFamily="2" charset="-122"/>
              </a:rPr>
              <a:t>           黑体字？而增加了不少非本单元的词汇？</a:t>
            </a:r>
          </a:p>
        </p:txBody>
      </p:sp>
      <p:sp>
        <p:nvSpPr>
          <p:cNvPr id="67590" name="Text Box 6"/>
          <p:cNvSpPr txBox="1">
            <a:spLocks noChangeArrowheads="1"/>
          </p:cNvSpPr>
          <p:nvPr/>
        </p:nvSpPr>
        <p:spPr bwMode="auto">
          <a:xfrm>
            <a:off x="1116013" y="2060575"/>
            <a:ext cx="6989762" cy="3081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40000"/>
              </a:lnSpc>
            </a:pPr>
            <a:r>
              <a:rPr lang="zh-CN" altLang="en-US" sz="2000" b="1">
                <a:latin typeface="Times New Roman" pitchFamily="18" charset="0"/>
              </a:rPr>
              <a:t>（</a:t>
            </a:r>
            <a:r>
              <a:rPr lang="en-US" altLang="zh-CN" sz="2000" b="1">
                <a:latin typeface="Times New Roman" pitchFamily="18" charset="0"/>
              </a:rPr>
              <a:t>1</a:t>
            </a:r>
            <a:r>
              <a:rPr lang="zh-CN" altLang="en-US" sz="2000" b="1">
                <a:latin typeface="Times New Roman" pitchFamily="18" charset="0"/>
              </a:rPr>
              <a:t>）主食：</a:t>
            </a:r>
            <a:r>
              <a:rPr lang="en-US" altLang="zh-CN" sz="2000" b="1">
                <a:latin typeface="Times New Roman" pitchFamily="18" charset="0"/>
              </a:rPr>
              <a:t>noodles, dumplings, rice, porridge, </a:t>
            </a:r>
            <a:r>
              <a:rPr lang="en-US" altLang="zh-CN" sz="2000" b="1">
                <a:solidFill>
                  <a:srgbClr val="FF0000"/>
                </a:solidFill>
                <a:latin typeface="Times New Roman" pitchFamily="18" charset="0"/>
              </a:rPr>
              <a:t>hamburgers</a:t>
            </a:r>
            <a:r>
              <a:rPr lang="zh-CN" altLang="en-US" sz="2000" b="1">
                <a:latin typeface="Times New Roman" pitchFamily="18" charset="0"/>
              </a:rPr>
              <a:t>等</a:t>
            </a:r>
          </a:p>
          <a:p>
            <a:pPr>
              <a:lnSpc>
                <a:spcPct val="140000"/>
              </a:lnSpc>
            </a:pPr>
            <a:r>
              <a:rPr lang="zh-CN" altLang="en-US" sz="2000" b="1">
                <a:latin typeface="Times New Roman" pitchFamily="18" charset="0"/>
              </a:rPr>
              <a:t>（</a:t>
            </a:r>
            <a:r>
              <a:rPr lang="en-US" altLang="zh-CN" sz="2000" b="1">
                <a:latin typeface="Times New Roman" pitchFamily="18" charset="0"/>
              </a:rPr>
              <a:t>2</a:t>
            </a:r>
            <a:r>
              <a:rPr lang="zh-CN" altLang="en-US" sz="2000" b="1">
                <a:latin typeface="Times New Roman" pitchFamily="18" charset="0"/>
              </a:rPr>
              <a:t>）蔬菜：</a:t>
            </a:r>
            <a:r>
              <a:rPr lang="en-US" altLang="zh-CN" sz="2000" b="1">
                <a:solidFill>
                  <a:srgbClr val="FF0000"/>
                </a:solidFill>
                <a:latin typeface="Times New Roman" pitchFamily="18" charset="0"/>
              </a:rPr>
              <a:t>tomato</a:t>
            </a:r>
            <a:r>
              <a:rPr lang="en-US" altLang="zh-CN" sz="2000" b="1">
                <a:latin typeface="Times New Roman" pitchFamily="18" charset="0"/>
              </a:rPr>
              <a:t>, potato, cabbage, onion, </a:t>
            </a:r>
            <a:r>
              <a:rPr lang="en-US" altLang="zh-CN" sz="2000" b="1">
                <a:solidFill>
                  <a:srgbClr val="FF0000"/>
                </a:solidFill>
                <a:latin typeface="Times New Roman" pitchFamily="18" charset="0"/>
              </a:rPr>
              <a:t>broccoli, carrot</a:t>
            </a:r>
            <a:r>
              <a:rPr lang="zh-CN" altLang="en-US" sz="2000" b="1">
                <a:latin typeface="Times New Roman" pitchFamily="18" charset="0"/>
              </a:rPr>
              <a:t>等</a:t>
            </a:r>
          </a:p>
          <a:p>
            <a:pPr>
              <a:lnSpc>
                <a:spcPct val="140000"/>
              </a:lnSpc>
            </a:pPr>
            <a:r>
              <a:rPr lang="zh-CN" altLang="en-US" sz="2000" b="1">
                <a:latin typeface="Times New Roman" pitchFamily="18" charset="0"/>
              </a:rPr>
              <a:t>（</a:t>
            </a:r>
            <a:r>
              <a:rPr lang="en-US" altLang="zh-CN" sz="2000" b="1">
                <a:latin typeface="Times New Roman" pitchFamily="18" charset="0"/>
              </a:rPr>
              <a:t>3</a:t>
            </a:r>
            <a:r>
              <a:rPr lang="zh-CN" altLang="en-US" sz="2000" b="1">
                <a:latin typeface="Times New Roman" pitchFamily="18" charset="0"/>
              </a:rPr>
              <a:t>）肉类：</a:t>
            </a:r>
            <a:r>
              <a:rPr lang="en-US" altLang="zh-CN" sz="2000" b="1">
                <a:latin typeface="Times New Roman" pitchFamily="18" charset="0"/>
              </a:rPr>
              <a:t>beef, </a:t>
            </a:r>
            <a:r>
              <a:rPr lang="en-US" altLang="zh-CN" sz="2000" b="1">
                <a:solidFill>
                  <a:srgbClr val="FF0000"/>
                </a:solidFill>
                <a:latin typeface="Times New Roman" pitchFamily="18" charset="0"/>
              </a:rPr>
              <a:t>chicken</a:t>
            </a:r>
            <a:r>
              <a:rPr lang="en-US" altLang="zh-CN" sz="2000" b="1">
                <a:latin typeface="Times New Roman" pitchFamily="18" charset="0"/>
              </a:rPr>
              <a:t>, mutton</a:t>
            </a:r>
            <a:r>
              <a:rPr lang="zh-CN" altLang="en-US" sz="2000" b="1">
                <a:latin typeface="Times New Roman" pitchFamily="18" charset="0"/>
              </a:rPr>
              <a:t>等</a:t>
            </a:r>
          </a:p>
          <a:p>
            <a:pPr>
              <a:lnSpc>
                <a:spcPct val="140000"/>
              </a:lnSpc>
            </a:pPr>
            <a:r>
              <a:rPr lang="zh-CN" altLang="en-US" sz="2000" b="1">
                <a:latin typeface="Times New Roman" pitchFamily="18" charset="0"/>
              </a:rPr>
              <a:t>（</a:t>
            </a:r>
            <a:r>
              <a:rPr lang="en-US" altLang="zh-CN" sz="2000" b="1">
                <a:latin typeface="Times New Roman" pitchFamily="18" charset="0"/>
              </a:rPr>
              <a:t>4</a:t>
            </a:r>
            <a:r>
              <a:rPr lang="zh-CN" altLang="en-US" sz="2000" b="1">
                <a:latin typeface="Times New Roman" pitchFamily="18" charset="0"/>
              </a:rPr>
              <a:t>）水果：</a:t>
            </a:r>
            <a:r>
              <a:rPr lang="en-US" altLang="zh-CN" sz="2000" b="1">
                <a:solidFill>
                  <a:srgbClr val="FF0000"/>
                </a:solidFill>
                <a:latin typeface="Times New Roman" pitchFamily="18" charset="0"/>
              </a:rPr>
              <a:t>apple, strawberry, orange</a:t>
            </a:r>
            <a:r>
              <a:rPr lang="zh-CN" altLang="en-US" sz="2000" b="1">
                <a:latin typeface="Times New Roman" pitchFamily="18" charset="0"/>
              </a:rPr>
              <a:t>等</a:t>
            </a:r>
          </a:p>
          <a:p>
            <a:pPr>
              <a:lnSpc>
                <a:spcPct val="140000"/>
              </a:lnSpc>
            </a:pPr>
            <a:r>
              <a:rPr lang="zh-CN" altLang="en-US" sz="2000" b="1">
                <a:latin typeface="Times New Roman" pitchFamily="18" charset="0"/>
              </a:rPr>
              <a:t>（</a:t>
            </a:r>
            <a:r>
              <a:rPr lang="en-US" altLang="zh-CN" sz="2000" b="1">
                <a:latin typeface="Times New Roman" pitchFamily="18" charset="0"/>
              </a:rPr>
              <a:t>5</a:t>
            </a:r>
            <a:r>
              <a:rPr lang="zh-CN" altLang="en-US" sz="2000" b="1">
                <a:latin typeface="Times New Roman" pitchFamily="18" charset="0"/>
              </a:rPr>
              <a:t>）饮料：</a:t>
            </a:r>
            <a:r>
              <a:rPr lang="en-US" altLang="zh-CN" sz="2000" b="1">
                <a:solidFill>
                  <a:srgbClr val="FF0000"/>
                </a:solidFill>
                <a:latin typeface="Times New Roman" pitchFamily="18" charset="0"/>
              </a:rPr>
              <a:t>water, soda, coke,</a:t>
            </a:r>
            <a:r>
              <a:rPr lang="en-US" altLang="zh-CN" sz="2000" b="1">
                <a:latin typeface="Times New Roman" pitchFamily="18" charset="0"/>
              </a:rPr>
              <a:t> orange juice, green tea</a:t>
            </a:r>
            <a:r>
              <a:rPr lang="zh-CN" altLang="en-US" sz="2000" b="1">
                <a:latin typeface="Times New Roman" pitchFamily="18" charset="0"/>
              </a:rPr>
              <a:t>等</a:t>
            </a:r>
          </a:p>
          <a:p>
            <a:pPr>
              <a:lnSpc>
                <a:spcPct val="140000"/>
              </a:lnSpc>
            </a:pPr>
            <a:r>
              <a:rPr lang="zh-CN" altLang="en-US" sz="2000" b="1">
                <a:latin typeface="Times New Roman" pitchFamily="18" charset="0"/>
              </a:rPr>
              <a:t>（</a:t>
            </a:r>
            <a:r>
              <a:rPr lang="en-US" altLang="zh-CN" sz="2000" b="1">
                <a:latin typeface="Times New Roman" pitchFamily="18" charset="0"/>
              </a:rPr>
              <a:t>6</a:t>
            </a:r>
            <a:r>
              <a:rPr lang="zh-CN" altLang="en-US" sz="2000" b="1">
                <a:latin typeface="Times New Roman" pitchFamily="18" charset="0"/>
              </a:rPr>
              <a:t>）份量：</a:t>
            </a:r>
            <a:r>
              <a:rPr lang="en-US" altLang="zh-CN" sz="2000" b="1">
                <a:latin typeface="Times New Roman" pitchFamily="18" charset="0"/>
              </a:rPr>
              <a:t>large, medium, small</a:t>
            </a:r>
            <a:r>
              <a:rPr lang="zh-CN" altLang="en-US" sz="2000" b="1">
                <a:latin typeface="Times New Roman" pitchFamily="18" charset="0"/>
              </a:rPr>
              <a:t>等</a:t>
            </a:r>
          </a:p>
          <a:p>
            <a:pPr>
              <a:lnSpc>
                <a:spcPct val="140000"/>
              </a:lnSpc>
            </a:pPr>
            <a:r>
              <a:rPr lang="zh-CN" altLang="en-US" sz="2000" b="1">
                <a:latin typeface="Times New Roman" pitchFamily="18" charset="0"/>
              </a:rPr>
              <a:t>（</a:t>
            </a:r>
            <a:r>
              <a:rPr lang="en-US" altLang="zh-CN" sz="2000" b="1">
                <a:latin typeface="Times New Roman" pitchFamily="18" charset="0"/>
              </a:rPr>
              <a:t>7</a:t>
            </a:r>
            <a:r>
              <a:rPr lang="zh-CN" altLang="en-US" sz="2000" b="1">
                <a:latin typeface="Times New Roman" pitchFamily="18" charset="0"/>
              </a:rPr>
              <a:t>）其他：</a:t>
            </a:r>
            <a:r>
              <a:rPr lang="en-US" altLang="zh-CN" sz="2000" b="1">
                <a:solidFill>
                  <a:srgbClr val="FF0000"/>
                </a:solidFill>
                <a:latin typeface="Times New Roman" pitchFamily="18" charset="0"/>
              </a:rPr>
              <a:t>salad</a:t>
            </a:r>
            <a:r>
              <a:rPr lang="en-US" altLang="zh-CN" sz="2000" b="1">
                <a:latin typeface="Times New Roman" pitchFamily="18" charset="0"/>
              </a:rPr>
              <a:t>, soup, </a:t>
            </a:r>
            <a:r>
              <a:rPr lang="en-US" altLang="zh-CN" sz="2000" b="1">
                <a:solidFill>
                  <a:srgbClr val="FF0000"/>
                </a:solidFill>
                <a:latin typeface="Times New Roman" pitchFamily="18" charset="0"/>
              </a:rPr>
              <a:t>ice cream, egg,</a:t>
            </a:r>
            <a:r>
              <a:rPr lang="en-US" altLang="zh-CN" sz="2000" b="1">
                <a:latin typeface="Times New Roman" pitchFamily="18" charset="0"/>
              </a:rPr>
              <a:t> fish, dessert</a:t>
            </a:r>
            <a:r>
              <a:rPr lang="zh-CN" altLang="en-US" sz="2000" b="1">
                <a:latin typeface="Times New Roman" pitchFamily="18" charset="0"/>
              </a:rPr>
              <a:t>等 </a:t>
            </a:r>
          </a:p>
        </p:txBody>
      </p:sp>
      <p:sp>
        <p:nvSpPr>
          <p:cNvPr id="67591" name="Text Box 7"/>
          <p:cNvSpPr txBox="1">
            <a:spLocks noChangeArrowheads="1"/>
          </p:cNvSpPr>
          <p:nvPr/>
        </p:nvSpPr>
        <p:spPr bwMode="auto">
          <a:xfrm>
            <a:off x="1116013" y="1339850"/>
            <a:ext cx="48895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400" b="1"/>
              <a:t>例：</a:t>
            </a:r>
            <a:r>
              <a:rPr lang="en-US" altLang="zh-CN" sz="2400" b="1"/>
              <a:t>Unit 8 I’d like some noodles.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75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75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675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75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75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589" grpId="0"/>
      <p:bldP spid="67590" grpId="0"/>
      <p:bldP spid="6759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4" name="Text Box 4"/>
          <p:cNvSpPr txBox="1">
            <a:spLocks noChangeArrowheads="1"/>
          </p:cNvSpPr>
          <p:nvPr/>
        </p:nvSpPr>
        <p:spPr bwMode="auto">
          <a:xfrm>
            <a:off x="755650" y="1052513"/>
            <a:ext cx="7297738" cy="464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70000"/>
              </a:lnSpc>
            </a:pPr>
            <a:r>
              <a:rPr lang="zh-CN" altLang="en-US" sz="4400" b="1"/>
              <a:t>一、教材分析</a:t>
            </a:r>
          </a:p>
          <a:p>
            <a:pPr>
              <a:lnSpc>
                <a:spcPct val="170000"/>
              </a:lnSpc>
            </a:pPr>
            <a:r>
              <a:rPr lang="zh-CN" altLang="en-US" sz="4400" b="1"/>
              <a:t>      </a:t>
            </a:r>
            <a:r>
              <a:rPr lang="en-US" altLang="zh-CN" sz="4400" b="1"/>
              <a:t>1</a:t>
            </a:r>
            <a:r>
              <a:rPr lang="zh-CN" altLang="en-US" sz="4400" b="1"/>
              <a:t>．教材特点 </a:t>
            </a:r>
          </a:p>
          <a:p>
            <a:pPr>
              <a:lnSpc>
                <a:spcPct val="170000"/>
              </a:lnSpc>
            </a:pPr>
            <a:r>
              <a:rPr lang="zh-CN" altLang="en-US" sz="4400" b="1"/>
              <a:t>      </a:t>
            </a:r>
            <a:r>
              <a:rPr lang="en-US" altLang="zh-CN" sz="4400" b="1"/>
              <a:t>2</a:t>
            </a:r>
            <a:r>
              <a:rPr lang="zh-CN" altLang="en-US" sz="4400" b="1"/>
              <a:t>．七年级各单元话题、</a:t>
            </a:r>
          </a:p>
          <a:p>
            <a:pPr>
              <a:lnSpc>
                <a:spcPct val="170000"/>
              </a:lnSpc>
            </a:pPr>
            <a:r>
              <a:rPr lang="zh-CN" altLang="en-US" sz="4400" b="1"/>
              <a:t>            功能目标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6" name="Text Box 4"/>
          <p:cNvSpPr txBox="1">
            <a:spLocks noChangeArrowheads="1"/>
          </p:cNvSpPr>
          <p:nvPr/>
        </p:nvSpPr>
        <p:spPr bwMode="auto">
          <a:xfrm>
            <a:off x="539750" y="908050"/>
            <a:ext cx="83534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zh-CN" sz="2800" b="1">
                <a:latin typeface="华文行楷" pitchFamily="2" charset="-122"/>
                <a:ea typeface="华文行楷" pitchFamily="2" charset="-122"/>
              </a:rPr>
              <a:t>2</a:t>
            </a:r>
            <a:r>
              <a:rPr lang="zh-CN" altLang="en-US" sz="2800" b="1">
                <a:latin typeface="华文行楷" pitchFamily="2" charset="-122"/>
                <a:ea typeface="华文行楷" pitchFamily="2" charset="-122"/>
              </a:rPr>
              <a:t>、从内容和技能训练两方面进行循环学习和使用。</a:t>
            </a:r>
            <a:r>
              <a:rPr lang="zh-CN" altLang="en-US" sz="2800">
                <a:latin typeface="华文行楷" pitchFamily="2" charset="-122"/>
                <a:ea typeface="华文行楷" pitchFamily="2" charset="-122"/>
              </a:rPr>
              <a:t> </a:t>
            </a:r>
          </a:p>
        </p:txBody>
      </p:sp>
      <p:pic>
        <p:nvPicPr>
          <p:cNvPr id="28685" name="Picture 13" descr="IMG_0175"/>
          <p:cNvPicPr>
            <a:picLocks noChangeAspect="1" noChangeArrowheads="1"/>
          </p:cNvPicPr>
          <p:nvPr/>
        </p:nvPicPr>
        <p:blipFill>
          <a:blip r:embed="rId2">
            <a:lum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1773238"/>
            <a:ext cx="2514600" cy="30178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686" name="Text Box 14"/>
          <p:cNvSpPr txBox="1">
            <a:spLocks noChangeArrowheads="1"/>
          </p:cNvSpPr>
          <p:nvPr/>
        </p:nvSpPr>
        <p:spPr bwMode="auto">
          <a:xfrm>
            <a:off x="539750" y="5013325"/>
            <a:ext cx="2179638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400" b="1">
                <a:latin typeface="楷体_GB2312" pitchFamily="49" charset="-122"/>
                <a:ea typeface="楷体_GB2312" pitchFamily="49" charset="-122"/>
              </a:rPr>
              <a:t>1a - </a:t>
            </a:r>
            <a:r>
              <a:rPr lang="zh-CN" altLang="en-US" sz="2400" b="1">
                <a:latin typeface="楷体_GB2312" pitchFamily="49" charset="-122"/>
                <a:ea typeface="楷体_GB2312" pitchFamily="49" charset="-122"/>
              </a:rPr>
              <a:t>听说</a:t>
            </a:r>
          </a:p>
          <a:p>
            <a:r>
              <a:rPr lang="en-US" altLang="zh-CN" sz="2400" b="1">
                <a:latin typeface="楷体_GB2312" pitchFamily="49" charset="-122"/>
                <a:ea typeface="楷体_GB2312" pitchFamily="49" charset="-122"/>
              </a:rPr>
              <a:t>1b - </a:t>
            </a:r>
            <a:r>
              <a:rPr lang="zh-CN" altLang="en-US" sz="2400" b="1">
                <a:latin typeface="楷体_GB2312" pitchFamily="49" charset="-122"/>
                <a:ea typeface="楷体_GB2312" pitchFamily="49" charset="-122"/>
              </a:rPr>
              <a:t>听、画圈</a:t>
            </a:r>
          </a:p>
        </p:txBody>
      </p:sp>
      <p:pic>
        <p:nvPicPr>
          <p:cNvPr id="28687" name="Picture 15" descr="IMG_018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113" y="1773238"/>
            <a:ext cx="2722562" cy="3024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688" name="Text Box 16"/>
          <p:cNvSpPr txBox="1">
            <a:spLocks noChangeArrowheads="1"/>
          </p:cNvSpPr>
          <p:nvPr/>
        </p:nvSpPr>
        <p:spPr bwMode="auto">
          <a:xfrm>
            <a:off x="3348038" y="4941888"/>
            <a:ext cx="2195512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400" b="1">
                <a:latin typeface="楷体_GB2312" pitchFamily="49" charset="-122"/>
                <a:ea typeface="楷体_GB2312" pitchFamily="49" charset="-122"/>
              </a:rPr>
              <a:t>2a </a:t>
            </a:r>
            <a:r>
              <a:rPr lang="en-US" altLang="zh-CN" sz="2400" b="1">
                <a:latin typeface="Arial"/>
                <a:ea typeface="楷体_GB2312" pitchFamily="49" charset="-122"/>
              </a:rPr>
              <a:t>–</a:t>
            </a:r>
            <a:r>
              <a:rPr lang="en-US" altLang="zh-CN" sz="2400" b="1">
                <a:latin typeface="楷体_GB2312" pitchFamily="49" charset="-122"/>
                <a:ea typeface="楷体_GB2312" pitchFamily="49" charset="-122"/>
              </a:rPr>
              <a:t> </a:t>
            </a:r>
            <a:r>
              <a:rPr lang="zh-CN" altLang="en-US" sz="2400" b="1">
                <a:latin typeface="楷体_GB2312" pitchFamily="49" charset="-122"/>
                <a:ea typeface="楷体_GB2312" pitchFamily="49" charset="-122"/>
              </a:rPr>
              <a:t>写</a:t>
            </a:r>
          </a:p>
          <a:p>
            <a:r>
              <a:rPr lang="en-US" altLang="zh-CN" sz="2400" b="1">
                <a:latin typeface="楷体_GB2312" pitchFamily="49" charset="-122"/>
                <a:ea typeface="楷体_GB2312" pitchFamily="49" charset="-122"/>
              </a:rPr>
              <a:t>2b </a:t>
            </a:r>
            <a:r>
              <a:rPr lang="en-US" altLang="zh-CN" sz="2400" b="1">
                <a:latin typeface="Arial"/>
                <a:ea typeface="楷体_GB2312" pitchFamily="49" charset="-122"/>
              </a:rPr>
              <a:t>–</a:t>
            </a:r>
            <a:r>
              <a:rPr lang="en-US" altLang="zh-CN" sz="2400" b="1">
                <a:latin typeface="楷体_GB2312" pitchFamily="49" charset="-122"/>
                <a:ea typeface="楷体_GB2312" pitchFamily="49" charset="-122"/>
              </a:rPr>
              <a:t> </a:t>
            </a:r>
            <a:r>
              <a:rPr lang="zh-CN" altLang="en-US" sz="2400" b="1">
                <a:latin typeface="楷体_GB2312" pitchFamily="49" charset="-122"/>
                <a:ea typeface="楷体_GB2312" pitchFamily="49" charset="-122"/>
              </a:rPr>
              <a:t>听、画圈</a:t>
            </a:r>
          </a:p>
        </p:txBody>
      </p:sp>
      <p:pic>
        <p:nvPicPr>
          <p:cNvPr id="28689" name="Picture 17" descr="IMG_017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1863" y="1773238"/>
            <a:ext cx="2733675" cy="3024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690" name="Text Box 18"/>
          <p:cNvSpPr txBox="1">
            <a:spLocks noChangeArrowheads="1"/>
          </p:cNvSpPr>
          <p:nvPr/>
        </p:nvSpPr>
        <p:spPr bwMode="auto">
          <a:xfrm>
            <a:off x="6659563" y="5084763"/>
            <a:ext cx="12763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400" b="1">
                <a:latin typeface="楷体_GB2312" pitchFamily="49" charset="-122"/>
                <a:ea typeface="楷体_GB2312" pitchFamily="49" charset="-122"/>
              </a:rPr>
              <a:t>3a </a:t>
            </a:r>
            <a:r>
              <a:rPr lang="en-US" altLang="zh-CN" sz="2400" b="1">
                <a:latin typeface="Arial"/>
                <a:ea typeface="楷体_GB2312" pitchFamily="49" charset="-122"/>
              </a:rPr>
              <a:t>–</a:t>
            </a:r>
            <a:r>
              <a:rPr lang="en-US" altLang="zh-CN" sz="2400" b="1">
                <a:latin typeface="楷体_GB2312" pitchFamily="49" charset="-122"/>
                <a:ea typeface="楷体_GB2312" pitchFamily="49" charset="-122"/>
              </a:rPr>
              <a:t> </a:t>
            </a:r>
            <a:r>
              <a:rPr lang="zh-CN" altLang="en-US" sz="2400" b="1">
                <a:latin typeface="楷体_GB2312" pitchFamily="49" charset="-122"/>
                <a:ea typeface="楷体_GB2312" pitchFamily="49" charset="-122"/>
              </a:rPr>
              <a:t>写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/>
                                        <p:tgtEl>
                                          <p:spTgt spid="286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286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286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86" grpId="0"/>
      <p:bldP spid="28688" grpId="0"/>
      <p:bldP spid="28690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876" name="Picture 4" descr="IMG_017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1484313"/>
            <a:ext cx="3168650" cy="27066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9877" name="Text Box 5"/>
          <p:cNvSpPr txBox="1">
            <a:spLocks noChangeArrowheads="1"/>
          </p:cNvSpPr>
          <p:nvPr/>
        </p:nvSpPr>
        <p:spPr bwMode="auto">
          <a:xfrm>
            <a:off x="827088" y="4581525"/>
            <a:ext cx="296068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400" b="1">
                <a:latin typeface="楷体_GB2312" pitchFamily="49" charset="-122"/>
                <a:ea typeface="楷体_GB2312" pitchFamily="49" charset="-122"/>
              </a:rPr>
              <a:t>1 </a:t>
            </a:r>
            <a:r>
              <a:rPr lang="en-US" altLang="zh-CN" sz="2400" b="1">
                <a:latin typeface="Arial"/>
                <a:ea typeface="楷体_GB2312" pitchFamily="49" charset="-122"/>
              </a:rPr>
              <a:t>–</a:t>
            </a:r>
            <a:r>
              <a:rPr lang="en-US" altLang="zh-CN" sz="2400" b="1">
                <a:latin typeface="楷体_GB2312" pitchFamily="49" charset="-122"/>
                <a:ea typeface="楷体_GB2312" pitchFamily="49" charset="-122"/>
              </a:rPr>
              <a:t> </a:t>
            </a:r>
            <a:r>
              <a:rPr lang="zh-CN" altLang="en-US" sz="2400" b="1">
                <a:latin typeface="楷体_GB2312" pitchFamily="49" charset="-122"/>
                <a:ea typeface="楷体_GB2312" pitchFamily="49" charset="-122"/>
              </a:rPr>
              <a:t>国家与语言配对</a:t>
            </a:r>
          </a:p>
        </p:txBody>
      </p:sp>
      <p:pic>
        <p:nvPicPr>
          <p:cNvPr id="79879" name="Picture 7" descr="IMG_018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7900" y="1484313"/>
            <a:ext cx="3744913" cy="26654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9880" name="Text Box 8"/>
          <p:cNvSpPr txBox="1">
            <a:spLocks noChangeArrowheads="1"/>
          </p:cNvSpPr>
          <p:nvPr/>
        </p:nvSpPr>
        <p:spPr bwMode="auto">
          <a:xfrm>
            <a:off x="5003800" y="4581525"/>
            <a:ext cx="15827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400" b="1">
                <a:latin typeface="楷体_GB2312" pitchFamily="49" charset="-122"/>
                <a:ea typeface="楷体_GB2312" pitchFamily="49" charset="-122"/>
              </a:rPr>
              <a:t>1</a:t>
            </a:r>
            <a:r>
              <a:rPr lang="zh-CN" altLang="en-US" sz="2400" b="1">
                <a:latin typeface="楷体_GB2312" pitchFamily="49" charset="-122"/>
                <a:ea typeface="楷体_GB2312" pitchFamily="49" charset="-122"/>
              </a:rPr>
              <a:t>、</a:t>
            </a:r>
            <a:r>
              <a:rPr lang="en-US" altLang="zh-CN" sz="2400" b="1">
                <a:latin typeface="楷体_GB2312" pitchFamily="49" charset="-122"/>
                <a:ea typeface="楷体_GB2312" pitchFamily="49" charset="-122"/>
              </a:rPr>
              <a:t>2 </a:t>
            </a:r>
            <a:r>
              <a:rPr lang="en-US" altLang="zh-CN" sz="2400" b="1">
                <a:latin typeface="Arial"/>
                <a:ea typeface="楷体_GB2312" pitchFamily="49" charset="-122"/>
              </a:rPr>
              <a:t>–</a:t>
            </a:r>
            <a:r>
              <a:rPr lang="en-US" altLang="zh-CN" sz="2400" b="1">
                <a:latin typeface="楷体_GB2312" pitchFamily="49" charset="-122"/>
                <a:ea typeface="楷体_GB2312" pitchFamily="49" charset="-122"/>
              </a:rPr>
              <a:t> </a:t>
            </a:r>
            <a:r>
              <a:rPr lang="zh-CN" altLang="en-US" sz="2400" b="1">
                <a:latin typeface="楷体_GB2312" pitchFamily="49" charset="-122"/>
                <a:ea typeface="楷体_GB2312" pitchFamily="49" charset="-122"/>
              </a:rPr>
              <a:t>写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798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798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877" grpId="0"/>
      <p:bldP spid="79880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24" name="Text Box 16"/>
          <p:cNvSpPr txBox="1">
            <a:spLocks noChangeArrowheads="1"/>
          </p:cNvSpPr>
          <p:nvPr/>
        </p:nvSpPr>
        <p:spPr bwMode="auto">
          <a:xfrm>
            <a:off x="611188" y="981075"/>
            <a:ext cx="21431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>
                <a:latin typeface="华文行楷" pitchFamily="2" charset="-122"/>
                <a:ea typeface="华文行楷" pitchFamily="2" charset="-122"/>
              </a:rPr>
              <a:t>3</a:t>
            </a:r>
            <a:r>
              <a:rPr lang="zh-CN" altLang="en-US" sz="2800" b="1">
                <a:latin typeface="华文行楷" pitchFamily="2" charset="-122"/>
                <a:ea typeface="华文行楷" pitchFamily="2" charset="-122"/>
              </a:rPr>
              <a:t>、科学分类</a:t>
            </a:r>
          </a:p>
        </p:txBody>
      </p:sp>
      <p:sp>
        <p:nvSpPr>
          <p:cNvPr id="43025" name="Text Box 17"/>
          <p:cNvSpPr txBox="1">
            <a:spLocks noChangeArrowheads="1"/>
          </p:cNvSpPr>
          <p:nvPr/>
        </p:nvSpPr>
        <p:spPr bwMode="auto">
          <a:xfrm>
            <a:off x="0" y="1844675"/>
            <a:ext cx="5332413" cy="1844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400" b="1">
                <a:latin typeface="Times New Roman" pitchFamily="18" charset="0"/>
              </a:rPr>
              <a:t>Unit 5 I’m watching TV.</a:t>
            </a:r>
          </a:p>
          <a:p>
            <a:pPr>
              <a:lnSpc>
                <a:spcPct val="120000"/>
              </a:lnSpc>
            </a:pPr>
            <a:r>
              <a:rPr lang="en-US" altLang="zh-CN" sz="2400" b="1">
                <a:latin typeface="Times New Roman" pitchFamily="18" charset="0"/>
              </a:rPr>
              <a:t>Unit 6 It’s raining.</a:t>
            </a:r>
          </a:p>
          <a:p>
            <a:pPr>
              <a:lnSpc>
                <a:spcPct val="120000"/>
              </a:lnSpc>
            </a:pPr>
            <a:r>
              <a:rPr lang="en-US" altLang="zh-CN" sz="2400" b="1">
                <a:latin typeface="Times New Roman" pitchFamily="18" charset="0"/>
              </a:rPr>
              <a:t>Unit 9 How was your weekend?</a:t>
            </a:r>
          </a:p>
          <a:p>
            <a:pPr>
              <a:lnSpc>
                <a:spcPct val="120000"/>
              </a:lnSpc>
            </a:pPr>
            <a:r>
              <a:rPr lang="en-US" altLang="zh-CN" sz="2400" b="1">
                <a:latin typeface="Times New Roman" pitchFamily="18" charset="0"/>
              </a:rPr>
              <a:t>Unit 10 Where did you go on vacation? </a:t>
            </a:r>
          </a:p>
        </p:txBody>
      </p:sp>
      <p:sp>
        <p:nvSpPr>
          <p:cNvPr id="43026" name="AutoShape 18"/>
          <p:cNvSpPr>
            <a:spLocks/>
          </p:cNvSpPr>
          <p:nvPr/>
        </p:nvSpPr>
        <p:spPr bwMode="auto">
          <a:xfrm>
            <a:off x="5219700" y="1989138"/>
            <a:ext cx="217488" cy="1439862"/>
          </a:xfrm>
          <a:prstGeom prst="rightBrace">
            <a:avLst>
              <a:gd name="adj1" fmla="val 55170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3028" name="Text Box 20"/>
          <p:cNvSpPr txBox="1">
            <a:spLocks noChangeArrowheads="1"/>
          </p:cNvSpPr>
          <p:nvPr/>
        </p:nvSpPr>
        <p:spPr bwMode="auto">
          <a:xfrm>
            <a:off x="5292725" y="2492375"/>
            <a:ext cx="12065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000" b="1">
                <a:solidFill>
                  <a:srgbClr val="FF0000"/>
                </a:solidFill>
                <a:ea typeface="楷体_GB2312" pitchFamily="49" charset="-122"/>
              </a:rPr>
              <a:t>动作</a:t>
            </a:r>
            <a:r>
              <a:rPr lang="zh-CN" altLang="en-US" sz="2000" b="1">
                <a:ea typeface="楷体_GB2312" pitchFamily="49" charset="-122"/>
              </a:rPr>
              <a:t>发生</a:t>
            </a:r>
          </a:p>
        </p:txBody>
      </p:sp>
      <p:sp>
        <p:nvSpPr>
          <p:cNvPr id="43029" name="AutoShape 21"/>
          <p:cNvSpPr>
            <a:spLocks/>
          </p:cNvSpPr>
          <p:nvPr/>
        </p:nvSpPr>
        <p:spPr bwMode="auto">
          <a:xfrm>
            <a:off x="6443663" y="2205038"/>
            <a:ext cx="152400" cy="914400"/>
          </a:xfrm>
          <a:prstGeom prst="leftBrace">
            <a:avLst>
              <a:gd name="adj1" fmla="val 50000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3030" name="Text Box 22"/>
          <p:cNvSpPr txBox="1">
            <a:spLocks noChangeArrowheads="1"/>
          </p:cNvSpPr>
          <p:nvPr/>
        </p:nvSpPr>
        <p:spPr bwMode="auto">
          <a:xfrm>
            <a:off x="6589713" y="1989138"/>
            <a:ext cx="255428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000" b="1"/>
              <a:t>室内、室外、室内外 </a:t>
            </a:r>
          </a:p>
        </p:txBody>
      </p:sp>
      <p:sp>
        <p:nvSpPr>
          <p:cNvPr id="43031" name="Text Box 23"/>
          <p:cNvSpPr txBox="1">
            <a:spLocks noChangeArrowheads="1"/>
          </p:cNvSpPr>
          <p:nvPr/>
        </p:nvSpPr>
        <p:spPr bwMode="auto">
          <a:xfrm>
            <a:off x="6588125" y="2852738"/>
            <a:ext cx="203993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000" b="1"/>
              <a:t>学习、娱乐</a:t>
            </a:r>
            <a:r>
              <a:rPr lang="en-US" altLang="zh-CN" sz="2000" b="1"/>
              <a:t>…… </a:t>
            </a:r>
          </a:p>
        </p:txBody>
      </p:sp>
      <p:sp>
        <p:nvSpPr>
          <p:cNvPr id="43032" name="Text Box 24"/>
          <p:cNvSpPr txBox="1">
            <a:spLocks noChangeArrowheads="1"/>
          </p:cNvSpPr>
          <p:nvPr/>
        </p:nvSpPr>
        <p:spPr bwMode="auto">
          <a:xfrm>
            <a:off x="0" y="4076700"/>
            <a:ext cx="4249738" cy="133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70000"/>
              </a:lnSpc>
            </a:pPr>
            <a:r>
              <a:rPr lang="en-US" altLang="zh-CN" sz="2400" b="1">
                <a:latin typeface="Times New Roman" pitchFamily="18" charset="0"/>
              </a:rPr>
              <a:t>Unit 3 Why do you like koalas?</a:t>
            </a:r>
          </a:p>
          <a:p>
            <a:pPr>
              <a:lnSpc>
                <a:spcPct val="170000"/>
              </a:lnSpc>
            </a:pPr>
            <a:r>
              <a:rPr lang="en-US" altLang="zh-CN" sz="2400" b="1">
                <a:latin typeface="Times New Roman" pitchFamily="18" charset="0"/>
              </a:rPr>
              <a:t>Unit 4 I want to be an actor.</a:t>
            </a:r>
          </a:p>
        </p:txBody>
      </p:sp>
      <p:sp>
        <p:nvSpPr>
          <p:cNvPr id="43033" name="AutoShape 25"/>
          <p:cNvSpPr>
            <a:spLocks/>
          </p:cNvSpPr>
          <p:nvPr/>
        </p:nvSpPr>
        <p:spPr bwMode="auto">
          <a:xfrm>
            <a:off x="4140200" y="4365625"/>
            <a:ext cx="152400" cy="914400"/>
          </a:xfrm>
          <a:prstGeom prst="rightBrace">
            <a:avLst>
              <a:gd name="adj1" fmla="val 50000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3034" name="Text Box 26"/>
          <p:cNvSpPr txBox="1">
            <a:spLocks noChangeArrowheads="1"/>
          </p:cNvSpPr>
          <p:nvPr/>
        </p:nvSpPr>
        <p:spPr bwMode="auto">
          <a:xfrm>
            <a:off x="4211638" y="4581525"/>
            <a:ext cx="12065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000" b="1">
                <a:ea typeface="楷体_GB2312" pitchFamily="49" charset="-122"/>
              </a:rPr>
              <a:t>表达</a:t>
            </a:r>
            <a:r>
              <a:rPr lang="zh-CN" altLang="en-US" sz="2000" b="1">
                <a:solidFill>
                  <a:srgbClr val="FF0000"/>
                </a:solidFill>
                <a:ea typeface="楷体_GB2312" pitchFamily="49" charset="-122"/>
              </a:rPr>
              <a:t>喜好</a:t>
            </a:r>
          </a:p>
        </p:txBody>
      </p:sp>
      <p:sp>
        <p:nvSpPr>
          <p:cNvPr id="43035" name="AutoShape 27"/>
          <p:cNvSpPr>
            <a:spLocks/>
          </p:cNvSpPr>
          <p:nvPr/>
        </p:nvSpPr>
        <p:spPr bwMode="auto">
          <a:xfrm>
            <a:off x="5292725" y="4365625"/>
            <a:ext cx="152400" cy="914400"/>
          </a:xfrm>
          <a:prstGeom prst="leftBrace">
            <a:avLst>
              <a:gd name="adj1" fmla="val 50000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3036" name="Text Box 28"/>
          <p:cNvSpPr txBox="1">
            <a:spLocks noChangeArrowheads="1"/>
          </p:cNvSpPr>
          <p:nvPr/>
        </p:nvSpPr>
        <p:spPr bwMode="auto">
          <a:xfrm>
            <a:off x="5241925" y="4149725"/>
            <a:ext cx="39020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000" b="1"/>
              <a:t>喜欢、不喜欢、无所谓</a:t>
            </a:r>
            <a:r>
              <a:rPr lang="en-US" altLang="zh-CN" sz="2000" b="1"/>
              <a:t>/</a:t>
            </a:r>
            <a:r>
              <a:rPr lang="zh-CN" altLang="en-US" sz="2000" b="1"/>
              <a:t>不太在意 </a:t>
            </a:r>
          </a:p>
        </p:txBody>
      </p:sp>
      <p:sp>
        <p:nvSpPr>
          <p:cNvPr id="43037" name="Text Box 29"/>
          <p:cNvSpPr txBox="1">
            <a:spLocks noChangeArrowheads="1"/>
          </p:cNvSpPr>
          <p:nvPr/>
        </p:nvSpPr>
        <p:spPr bwMode="auto">
          <a:xfrm>
            <a:off x="5435600" y="5013325"/>
            <a:ext cx="306546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000" b="1"/>
              <a:t>褒义词、贬义词、中性词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43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43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43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43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43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43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7" dur="500"/>
                                        <p:tgtEl>
                                          <p:spTgt spid="43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2" dur="500"/>
                                        <p:tgtEl>
                                          <p:spTgt spid="430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7" dur="500"/>
                                        <p:tgtEl>
                                          <p:spTgt spid="43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2" dur="500"/>
                                        <p:tgtEl>
                                          <p:spTgt spid="430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26" grpId="0" animBg="1"/>
      <p:bldP spid="43028" grpId="0"/>
      <p:bldP spid="43029" grpId="0" animBg="1"/>
      <p:bldP spid="43030" grpId="0"/>
      <p:bldP spid="43031" grpId="0"/>
      <p:bldP spid="43033" grpId="0" animBg="1"/>
      <p:bldP spid="43034" grpId="0"/>
      <p:bldP spid="43035" grpId="0" animBg="1"/>
      <p:bldP spid="43036" grpId="0"/>
      <p:bldP spid="43037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7" name="Text Box 11"/>
          <p:cNvSpPr txBox="1">
            <a:spLocks noChangeArrowheads="1"/>
          </p:cNvSpPr>
          <p:nvPr/>
        </p:nvSpPr>
        <p:spPr bwMode="auto">
          <a:xfrm>
            <a:off x="107950" y="549275"/>
            <a:ext cx="424815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2800" b="1"/>
              <a:t>（三）抽线附点</a:t>
            </a:r>
            <a:r>
              <a:rPr lang="zh-CN" altLang="en-US" sz="2800"/>
              <a:t> </a:t>
            </a:r>
          </a:p>
        </p:txBody>
      </p:sp>
      <p:sp>
        <p:nvSpPr>
          <p:cNvPr id="29708" name="Text Box 12"/>
          <p:cNvSpPr txBox="1">
            <a:spLocks noChangeArrowheads="1"/>
          </p:cNvSpPr>
          <p:nvPr/>
        </p:nvSpPr>
        <p:spPr bwMode="auto">
          <a:xfrm>
            <a:off x="539750" y="1341438"/>
            <a:ext cx="50593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400" b="1"/>
              <a:t>例</a:t>
            </a:r>
            <a:r>
              <a:rPr lang="en-US" altLang="zh-CN" sz="2400" b="1"/>
              <a:t>1</a:t>
            </a:r>
            <a:r>
              <a:rPr lang="zh-CN" altLang="en-US" sz="2400" b="1"/>
              <a:t>：</a:t>
            </a:r>
            <a:r>
              <a:rPr lang="en-US" altLang="zh-CN" sz="2400" b="1"/>
              <a:t>Unit 8 I’d like some noodles.</a:t>
            </a:r>
          </a:p>
        </p:txBody>
      </p:sp>
      <p:sp>
        <p:nvSpPr>
          <p:cNvPr id="29710" name="AutoShape 14"/>
          <p:cNvSpPr>
            <a:spLocks/>
          </p:cNvSpPr>
          <p:nvPr/>
        </p:nvSpPr>
        <p:spPr bwMode="auto">
          <a:xfrm>
            <a:off x="5508625" y="1125538"/>
            <a:ext cx="152400" cy="914400"/>
          </a:xfrm>
          <a:prstGeom prst="leftBrace">
            <a:avLst>
              <a:gd name="adj1" fmla="val 50000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9711" name="Text Box 15"/>
          <p:cNvSpPr txBox="1">
            <a:spLocks noChangeArrowheads="1"/>
          </p:cNvSpPr>
          <p:nvPr/>
        </p:nvSpPr>
        <p:spPr bwMode="auto">
          <a:xfrm>
            <a:off x="5580063" y="836613"/>
            <a:ext cx="171608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400" b="1">
                <a:ea typeface="楷体_GB2312" pitchFamily="49" charset="-122"/>
              </a:rPr>
              <a:t>话题：饮食</a:t>
            </a:r>
          </a:p>
        </p:txBody>
      </p:sp>
      <p:sp>
        <p:nvSpPr>
          <p:cNvPr id="29712" name="Text Box 16"/>
          <p:cNvSpPr txBox="1">
            <a:spLocks noChangeArrowheads="1"/>
          </p:cNvSpPr>
          <p:nvPr/>
        </p:nvSpPr>
        <p:spPr bwMode="auto">
          <a:xfrm>
            <a:off x="5589588" y="1700213"/>
            <a:ext cx="355441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400" b="1">
                <a:ea typeface="楷体_GB2312" pitchFamily="49" charset="-122"/>
              </a:rPr>
              <a:t>功能目标：点餐或叫外卖</a:t>
            </a:r>
          </a:p>
        </p:txBody>
      </p:sp>
      <p:pic>
        <p:nvPicPr>
          <p:cNvPr id="29713" name="Picture 17" descr="IMG_0171"/>
          <p:cNvPicPr>
            <a:picLocks noChangeAspect="1" noChangeArrowheads="1"/>
          </p:cNvPicPr>
          <p:nvPr/>
        </p:nvPicPr>
        <p:blipFill>
          <a:blip r:embed="rId2">
            <a:lum bright="-6000" contras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2133600"/>
            <a:ext cx="6337300" cy="4535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97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97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297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97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10" grpId="0" animBg="1"/>
      <p:bldP spid="29711" grpId="0"/>
      <p:bldP spid="29712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2" name="AutoShape 4"/>
          <p:cNvSpPr>
            <a:spLocks noChangeArrowheads="1"/>
          </p:cNvSpPr>
          <p:nvPr/>
        </p:nvSpPr>
        <p:spPr bwMode="auto">
          <a:xfrm>
            <a:off x="539750" y="1557338"/>
            <a:ext cx="7416800" cy="3744912"/>
          </a:xfrm>
          <a:prstGeom prst="rightArrow">
            <a:avLst>
              <a:gd name="adj1" fmla="val 50000"/>
              <a:gd name="adj2" fmla="val 4951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zh-CN" altLang="zh-CN">
              <a:solidFill>
                <a:schemeClr val="bg1"/>
              </a:solidFill>
            </a:endParaRPr>
          </a:p>
        </p:txBody>
      </p:sp>
      <p:sp>
        <p:nvSpPr>
          <p:cNvPr id="68614" name="Text Box 6"/>
          <p:cNvSpPr txBox="1">
            <a:spLocks noChangeArrowheads="1"/>
          </p:cNvSpPr>
          <p:nvPr/>
        </p:nvSpPr>
        <p:spPr bwMode="auto">
          <a:xfrm>
            <a:off x="7308850" y="2682875"/>
            <a:ext cx="17176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000" b="1">
                <a:ea typeface="楷体_GB2312" pitchFamily="49" charset="-122"/>
              </a:rPr>
              <a:t>点餐或叫外卖</a:t>
            </a:r>
          </a:p>
        </p:txBody>
      </p:sp>
      <p:sp>
        <p:nvSpPr>
          <p:cNvPr id="68615" name="Text Box 7"/>
          <p:cNvSpPr txBox="1">
            <a:spLocks noChangeArrowheads="1"/>
          </p:cNvSpPr>
          <p:nvPr/>
        </p:nvSpPr>
        <p:spPr bwMode="auto">
          <a:xfrm>
            <a:off x="447675" y="1536700"/>
            <a:ext cx="79819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000" b="1">
                <a:latin typeface="楷体_GB2312" pitchFamily="49" charset="-122"/>
                <a:ea typeface="楷体_GB2312" pitchFamily="49" charset="-122"/>
              </a:rPr>
              <a:t>顾客：词汇</a:t>
            </a:r>
            <a:r>
              <a:rPr lang="en-US" altLang="zh-CN" sz="2000" b="1">
                <a:latin typeface="楷体_GB2312" pitchFamily="49" charset="-122"/>
                <a:ea typeface="楷体_GB2312" pitchFamily="49" charset="-122"/>
              </a:rPr>
              <a:t>+</a:t>
            </a:r>
            <a:r>
              <a:rPr lang="zh-CN" altLang="en-US" sz="2000" b="1">
                <a:latin typeface="楷体_GB2312" pitchFamily="49" charset="-122"/>
                <a:ea typeface="楷体_GB2312" pitchFamily="49" charset="-122"/>
              </a:rPr>
              <a:t>句型</a:t>
            </a:r>
            <a:r>
              <a:rPr lang="en-US" altLang="zh-CN" sz="2000" b="1">
                <a:latin typeface="楷体_GB2312" pitchFamily="49" charset="-122"/>
                <a:ea typeface="楷体_GB2312" pitchFamily="49" charset="-122"/>
              </a:rPr>
              <a:t>+</a:t>
            </a:r>
            <a:r>
              <a:rPr lang="zh-CN" altLang="en-US" sz="2000" b="1">
                <a:latin typeface="楷体_GB2312" pitchFamily="49" charset="-122"/>
                <a:ea typeface="楷体_GB2312" pitchFamily="49" charset="-122"/>
              </a:rPr>
              <a:t>语法（询问食物的种类、特征、价格，表达意向） </a:t>
            </a:r>
          </a:p>
        </p:txBody>
      </p:sp>
      <p:sp>
        <p:nvSpPr>
          <p:cNvPr id="68616" name="Text Box 8"/>
          <p:cNvSpPr txBox="1">
            <a:spLocks noChangeArrowheads="1"/>
          </p:cNvSpPr>
          <p:nvPr/>
        </p:nvSpPr>
        <p:spPr bwMode="auto">
          <a:xfrm>
            <a:off x="395288" y="5949950"/>
            <a:ext cx="84931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000" b="1">
                <a:latin typeface="楷体_GB2312" pitchFamily="49" charset="-122"/>
                <a:ea typeface="楷体_GB2312" pitchFamily="49" charset="-122"/>
              </a:rPr>
              <a:t>售货员：词汇</a:t>
            </a:r>
            <a:r>
              <a:rPr lang="en-US" altLang="zh-CN" sz="2000" b="1">
                <a:latin typeface="楷体_GB2312" pitchFamily="49" charset="-122"/>
                <a:ea typeface="楷体_GB2312" pitchFamily="49" charset="-122"/>
              </a:rPr>
              <a:t>+</a:t>
            </a:r>
            <a:r>
              <a:rPr lang="zh-CN" altLang="en-US" sz="2000" b="1">
                <a:latin typeface="楷体_GB2312" pitchFamily="49" charset="-122"/>
                <a:ea typeface="楷体_GB2312" pitchFamily="49" charset="-122"/>
              </a:rPr>
              <a:t>句型</a:t>
            </a:r>
            <a:r>
              <a:rPr lang="en-US" altLang="zh-CN" sz="2000" b="1">
                <a:latin typeface="楷体_GB2312" pitchFamily="49" charset="-122"/>
                <a:ea typeface="楷体_GB2312" pitchFamily="49" charset="-122"/>
              </a:rPr>
              <a:t>+</a:t>
            </a:r>
            <a:r>
              <a:rPr lang="zh-CN" altLang="en-US" sz="2000" b="1">
                <a:latin typeface="楷体_GB2312" pitchFamily="49" charset="-122"/>
                <a:ea typeface="楷体_GB2312" pitchFamily="49" charset="-122"/>
              </a:rPr>
              <a:t>语法（询问意向，介绍食物的种类、特征、价格等） </a:t>
            </a:r>
          </a:p>
        </p:txBody>
      </p:sp>
      <p:sp>
        <p:nvSpPr>
          <p:cNvPr id="68617" name="Oval 9"/>
          <p:cNvSpPr>
            <a:spLocks noChangeArrowheads="1"/>
          </p:cNvSpPr>
          <p:nvPr/>
        </p:nvSpPr>
        <p:spPr bwMode="auto">
          <a:xfrm>
            <a:off x="900113" y="3068638"/>
            <a:ext cx="914400" cy="914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zh-CN" altLang="zh-CN"/>
          </a:p>
        </p:txBody>
      </p:sp>
      <p:sp>
        <p:nvSpPr>
          <p:cNvPr id="68618" name="Oval 10"/>
          <p:cNvSpPr>
            <a:spLocks noChangeArrowheads="1"/>
          </p:cNvSpPr>
          <p:nvPr/>
        </p:nvSpPr>
        <p:spPr bwMode="auto">
          <a:xfrm>
            <a:off x="2987675" y="3213100"/>
            <a:ext cx="574675" cy="5762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graphicFrame>
        <p:nvGraphicFramePr>
          <p:cNvPr id="68652" name="Group 44"/>
          <p:cNvGraphicFramePr>
            <a:graphicFrameLocks noGrp="1"/>
          </p:cNvGraphicFramePr>
          <p:nvPr/>
        </p:nvGraphicFramePr>
        <p:xfrm>
          <a:off x="179388" y="4724400"/>
          <a:ext cx="2376487" cy="1185863"/>
        </p:xfrm>
        <a:graphic>
          <a:graphicData uri="http://schemas.openxmlformats.org/drawingml/2006/table">
            <a:tbl>
              <a:tblPr/>
              <a:tblGrid>
                <a:gridCol w="2376487"/>
              </a:tblGrid>
              <a:tr h="879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楷体_GB2312" pitchFamily="49" charset="-122"/>
                        </a:rPr>
                        <a:t>介绍食物的种类、特征、价格，询问意向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8635" name="Line 27"/>
          <p:cNvSpPr>
            <a:spLocks noChangeShapeType="1"/>
          </p:cNvSpPr>
          <p:nvPr/>
        </p:nvSpPr>
        <p:spPr bwMode="auto">
          <a:xfrm flipV="1">
            <a:off x="1331913" y="4076700"/>
            <a:ext cx="0" cy="647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8636" name="Oval 28"/>
          <p:cNvSpPr>
            <a:spLocks noChangeArrowheads="1"/>
          </p:cNvSpPr>
          <p:nvPr/>
        </p:nvSpPr>
        <p:spPr bwMode="auto">
          <a:xfrm>
            <a:off x="4211638" y="3213100"/>
            <a:ext cx="574675" cy="5762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8637" name="Oval 29"/>
          <p:cNvSpPr>
            <a:spLocks noChangeArrowheads="1"/>
          </p:cNvSpPr>
          <p:nvPr/>
        </p:nvSpPr>
        <p:spPr bwMode="auto">
          <a:xfrm>
            <a:off x="5364163" y="3213100"/>
            <a:ext cx="574675" cy="5762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graphicFrame>
        <p:nvGraphicFramePr>
          <p:cNvPr id="68653" name="Group 45"/>
          <p:cNvGraphicFramePr>
            <a:graphicFrameLocks noGrp="1"/>
          </p:cNvGraphicFramePr>
          <p:nvPr/>
        </p:nvGraphicFramePr>
        <p:xfrm>
          <a:off x="3059113" y="4724400"/>
          <a:ext cx="2903537" cy="1185863"/>
        </p:xfrm>
        <a:graphic>
          <a:graphicData uri="http://schemas.openxmlformats.org/drawingml/2006/table">
            <a:tbl>
              <a:tblPr/>
              <a:tblGrid>
                <a:gridCol w="2903537"/>
              </a:tblGrid>
              <a:tr h="863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</a:rPr>
                        <a:t>询问喜好、告知店的所在地（方位）、外卖电话等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8648" name="Line 40"/>
          <p:cNvSpPr>
            <a:spLocks noChangeShapeType="1"/>
          </p:cNvSpPr>
          <p:nvPr/>
        </p:nvSpPr>
        <p:spPr bwMode="auto">
          <a:xfrm flipV="1">
            <a:off x="5003800" y="3860800"/>
            <a:ext cx="504825" cy="720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8650" name="Line 42"/>
          <p:cNvSpPr>
            <a:spLocks noChangeShapeType="1"/>
          </p:cNvSpPr>
          <p:nvPr/>
        </p:nvSpPr>
        <p:spPr bwMode="auto">
          <a:xfrm flipV="1">
            <a:off x="4500563" y="3933825"/>
            <a:ext cx="0" cy="647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8651" name="Line 43"/>
          <p:cNvSpPr>
            <a:spLocks noChangeShapeType="1"/>
          </p:cNvSpPr>
          <p:nvPr/>
        </p:nvSpPr>
        <p:spPr bwMode="auto">
          <a:xfrm flipH="1" flipV="1">
            <a:off x="3419475" y="3860800"/>
            <a:ext cx="431800" cy="720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686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500"/>
                                        <p:tgtEl>
                                          <p:spTgt spid="686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500"/>
                                        <p:tgtEl>
                                          <p:spTgt spid="686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1" dur="500"/>
                                        <p:tgtEl>
                                          <p:spTgt spid="68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6" dur="500"/>
                                        <p:tgtEl>
                                          <p:spTgt spid="686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500"/>
                                        <p:tgtEl>
                                          <p:spTgt spid="686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6" dur="500"/>
                                        <p:tgtEl>
                                          <p:spTgt spid="686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1" dur="500"/>
                                        <p:tgtEl>
                                          <p:spTgt spid="68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6" dur="500"/>
                                        <p:tgtEl>
                                          <p:spTgt spid="686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614" grpId="0"/>
      <p:bldP spid="68615" grpId="0"/>
      <p:bldP spid="68616" grpId="0"/>
      <p:bldP spid="68635" grpId="0" animBg="1"/>
      <p:bldP spid="68648" grpId="0" animBg="1"/>
      <p:bldP spid="68650" grpId="0" animBg="1"/>
      <p:bldP spid="68651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2" name="Text Box 12"/>
          <p:cNvSpPr txBox="1">
            <a:spLocks noChangeArrowheads="1"/>
          </p:cNvSpPr>
          <p:nvPr/>
        </p:nvSpPr>
        <p:spPr bwMode="auto">
          <a:xfrm>
            <a:off x="539750" y="1341438"/>
            <a:ext cx="47402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400" b="1"/>
              <a:t>例</a:t>
            </a:r>
            <a:r>
              <a:rPr lang="en-US" altLang="zh-CN" sz="2400" b="1"/>
              <a:t>2</a:t>
            </a:r>
            <a:r>
              <a:rPr lang="zh-CN" altLang="en-US" sz="2400" b="1"/>
              <a:t>：</a:t>
            </a:r>
            <a:r>
              <a:rPr lang="en-US" altLang="zh-CN" sz="2400" b="1"/>
              <a:t>Unit 12 Don’t eat in class.</a:t>
            </a:r>
            <a:r>
              <a:rPr lang="en-US" altLang="zh-CN" sz="2400"/>
              <a:t> </a:t>
            </a:r>
          </a:p>
        </p:txBody>
      </p:sp>
      <p:sp>
        <p:nvSpPr>
          <p:cNvPr id="30733" name="AutoShape 13"/>
          <p:cNvSpPr>
            <a:spLocks/>
          </p:cNvSpPr>
          <p:nvPr/>
        </p:nvSpPr>
        <p:spPr bwMode="auto">
          <a:xfrm>
            <a:off x="5364163" y="1125538"/>
            <a:ext cx="152400" cy="914400"/>
          </a:xfrm>
          <a:prstGeom prst="leftBrace">
            <a:avLst>
              <a:gd name="adj1" fmla="val 50000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0734" name="Text Box 14"/>
          <p:cNvSpPr txBox="1">
            <a:spLocks noChangeArrowheads="1"/>
          </p:cNvSpPr>
          <p:nvPr/>
        </p:nvSpPr>
        <p:spPr bwMode="auto">
          <a:xfrm>
            <a:off x="5559425" y="836613"/>
            <a:ext cx="17160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400" b="1">
                <a:ea typeface="楷体_GB2312" pitchFamily="49" charset="-122"/>
              </a:rPr>
              <a:t>话题：规则</a:t>
            </a:r>
          </a:p>
        </p:txBody>
      </p:sp>
      <p:sp>
        <p:nvSpPr>
          <p:cNvPr id="30735" name="Text Box 15"/>
          <p:cNvSpPr txBox="1">
            <a:spLocks noChangeArrowheads="1"/>
          </p:cNvSpPr>
          <p:nvPr/>
        </p:nvSpPr>
        <p:spPr bwMode="auto">
          <a:xfrm>
            <a:off x="5435600" y="1412875"/>
            <a:ext cx="3529013" cy="118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2400" b="1">
                <a:latin typeface="楷体_GB2312" pitchFamily="49" charset="-122"/>
                <a:ea typeface="楷体_GB2312" pitchFamily="49" charset="-122"/>
              </a:rPr>
              <a:t>功能目标：用祈使句和</a:t>
            </a:r>
          </a:p>
          <a:p>
            <a:r>
              <a:rPr lang="zh-CN" altLang="en-US" sz="2400" b="1">
                <a:latin typeface="楷体_GB2312" pitchFamily="49" charset="-122"/>
                <a:ea typeface="楷体_GB2312" pitchFamily="49" charset="-122"/>
              </a:rPr>
              <a:t>    情态动词</a:t>
            </a:r>
            <a:r>
              <a:rPr lang="en-US" altLang="zh-CN" sz="2400" b="1">
                <a:latin typeface="楷体_GB2312" pitchFamily="49" charset="-122"/>
                <a:ea typeface="楷体_GB2312" pitchFamily="49" charset="-122"/>
              </a:rPr>
              <a:t>have to</a:t>
            </a:r>
            <a:r>
              <a:rPr lang="zh-CN" altLang="en-US" sz="2400" b="1">
                <a:latin typeface="楷体_GB2312" pitchFamily="49" charset="-122"/>
                <a:ea typeface="楷体_GB2312" pitchFamily="49" charset="-122"/>
              </a:rPr>
              <a:t>，</a:t>
            </a:r>
          </a:p>
          <a:p>
            <a:r>
              <a:rPr lang="zh-CN" altLang="en-US" sz="2400" b="1">
                <a:latin typeface="楷体_GB2312" pitchFamily="49" charset="-122"/>
                <a:ea typeface="楷体_GB2312" pitchFamily="49" charset="-122"/>
              </a:rPr>
              <a:t>   </a:t>
            </a:r>
            <a:r>
              <a:rPr lang="en-US" altLang="zh-CN" sz="2400" b="1">
                <a:latin typeface="楷体_GB2312" pitchFamily="49" charset="-122"/>
                <a:ea typeface="楷体_GB2312" pitchFamily="49" charset="-122"/>
              </a:rPr>
              <a:t>can</a:t>
            </a:r>
            <a:r>
              <a:rPr lang="zh-CN" altLang="en-US" sz="2400" b="1">
                <a:latin typeface="楷体_GB2312" pitchFamily="49" charset="-122"/>
                <a:ea typeface="楷体_GB2312" pitchFamily="49" charset="-122"/>
              </a:rPr>
              <a:t>，</a:t>
            </a:r>
            <a:r>
              <a:rPr lang="en-US" altLang="zh-CN" sz="2400" b="1">
                <a:latin typeface="楷体_GB2312" pitchFamily="49" charset="-122"/>
                <a:ea typeface="楷体_GB2312" pitchFamily="49" charset="-122"/>
              </a:rPr>
              <a:t>can</a:t>
            </a:r>
            <a:r>
              <a:rPr lang="en-US" altLang="zh-CN" sz="2400" b="1">
                <a:latin typeface="Arial"/>
                <a:ea typeface="楷体_GB2312" pitchFamily="49" charset="-122"/>
              </a:rPr>
              <a:t>’</a:t>
            </a:r>
            <a:r>
              <a:rPr lang="en-US" altLang="zh-CN" sz="2400" b="1">
                <a:latin typeface="楷体_GB2312" pitchFamily="49" charset="-122"/>
                <a:ea typeface="楷体_GB2312" pitchFamily="49" charset="-122"/>
              </a:rPr>
              <a:t>t</a:t>
            </a:r>
            <a:r>
              <a:rPr lang="zh-CN" altLang="en-US" sz="2400" b="1">
                <a:latin typeface="楷体_GB2312" pitchFamily="49" charset="-122"/>
                <a:ea typeface="楷体_GB2312" pitchFamily="49" charset="-122"/>
              </a:rPr>
              <a:t>谈论规则 </a:t>
            </a:r>
          </a:p>
        </p:txBody>
      </p:sp>
      <p:pic>
        <p:nvPicPr>
          <p:cNvPr id="30737" name="Picture 17" descr="IMG_0172"/>
          <p:cNvPicPr>
            <a:picLocks noChangeAspect="1" noChangeArrowheads="1"/>
          </p:cNvPicPr>
          <p:nvPr/>
        </p:nvPicPr>
        <p:blipFill>
          <a:blip r:embed="rId2">
            <a:lum contrast="12000"/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2636838"/>
            <a:ext cx="6696075" cy="3990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07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6" name="AutoShape 4"/>
          <p:cNvSpPr>
            <a:spLocks noChangeArrowheads="1"/>
          </p:cNvSpPr>
          <p:nvPr/>
        </p:nvSpPr>
        <p:spPr bwMode="auto">
          <a:xfrm>
            <a:off x="468313" y="1125538"/>
            <a:ext cx="7416800" cy="3744912"/>
          </a:xfrm>
          <a:prstGeom prst="rightArrow">
            <a:avLst>
              <a:gd name="adj1" fmla="val 50000"/>
              <a:gd name="adj2" fmla="val 4951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zh-CN" altLang="zh-CN">
              <a:solidFill>
                <a:schemeClr val="bg1"/>
              </a:solidFill>
            </a:endParaRPr>
          </a:p>
        </p:txBody>
      </p:sp>
      <p:sp>
        <p:nvSpPr>
          <p:cNvPr id="69637" name="Text Box 5"/>
          <p:cNvSpPr txBox="1">
            <a:spLocks noChangeArrowheads="1"/>
          </p:cNvSpPr>
          <p:nvPr/>
        </p:nvSpPr>
        <p:spPr bwMode="auto">
          <a:xfrm>
            <a:off x="6443663" y="2133600"/>
            <a:ext cx="2541587" cy="1552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2400" b="1">
                <a:latin typeface="Times New Roman" pitchFamily="18" charset="0"/>
                <a:ea typeface="楷体_GB2312" pitchFamily="49" charset="-122"/>
              </a:rPr>
              <a:t>用祈使句和情态动词</a:t>
            </a:r>
            <a:r>
              <a:rPr lang="en-US" altLang="zh-CN" sz="2400" b="1">
                <a:latin typeface="Times New Roman" pitchFamily="18" charset="0"/>
                <a:ea typeface="楷体_GB2312" pitchFamily="49" charset="-122"/>
              </a:rPr>
              <a:t>have to</a:t>
            </a:r>
            <a:r>
              <a:rPr lang="zh-CN" altLang="en-US" sz="2400" b="1">
                <a:latin typeface="Times New Roman" pitchFamily="18" charset="0"/>
                <a:ea typeface="楷体_GB2312" pitchFamily="49" charset="-122"/>
              </a:rPr>
              <a:t>，</a:t>
            </a:r>
            <a:r>
              <a:rPr lang="en-US" altLang="zh-CN" sz="2400" b="1">
                <a:latin typeface="Times New Roman" pitchFamily="18" charset="0"/>
                <a:ea typeface="楷体_GB2312" pitchFamily="49" charset="-122"/>
              </a:rPr>
              <a:t>can</a:t>
            </a:r>
            <a:r>
              <a:rPr lang="zh-CN" altLang="en-US" sz="2400" b="1">
                <a:latin typeface="Times New Roman" pitchFamily="18" charset="0"/>
                <a:ea typeface="楷体_GB2312" pitchFamily="49" charset="-122"/>
              </a:rPr>
              <a:t>，</a:t>
            </a:r>
            <a:r>
              <a:rPr lang="en-US" altLang="zh-CN" sz="2400" b="1">
                <a:latin typeface="Times New Roman" pitchFamily="18" charset="0"/>
                <a:ea typeface="楷体_GB2312" pitchFamily="49" charset="-122"/>
              </a:rPr>
              <a:t>can’t</a:t>
            </a:r>
            <a:r>
              <a:rPr lang="zh-CN" altLang="en-US" sz="2400" b="1">
                <a:latin typeface="Times New Roman" pitchFamily="18" charset="0"/>
                <a:ea typeface="楷体_GB2312" pitchFamily="49" charset="-122"/>
              </a:rPr>
              <a:t>谈论规则 </a:t>
            </a:r>
          </a:p>
        </p:txBody>
      </p:sp>
      <p:sp>
        <p:nvSpPr>
          <p:cNvPr id="69638" name="Oval 6"/>
          <p:cNvSpPr>
            <a:spLocks noChangeArrowheads="1"/>
          </p:cNvSpPr>
          <p:nvPr/>
        </p:nvSpPr>
        <p:spPr bwMode="auto">
          <a:xfrm>
            <a:off x="971550" y="2420938"/>
            <a:ext cx="1223963" cy="11525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graphicFrame>
        <p:nvGraphicFramePr>
          <p:cNvPr id="69648" name="Group 16"/>
          <p:cNvGraphicFramePr>
            <a:graphicFrameLocks noGrp="1"/>
          </p:cNvGraphicFramePr>
          <p:nvPr/>
        </p:nvGraphicFramePr>
        <p:xfrm>
          <a:off x="468313" y="4652963"/>
          <a:ext cx="2376487" cy="1404937"/>
        </p:xfrm>
        <a:graphic>
          <a:graphicData uri="http://schemas.openxmlformats.org/drawingml/2006/table">
            <a:tbl>
              <a:tblPr/>
              <a:tblGrid>
                <a:gridCol w="2376487"/>
              </a:tblGrid>
              <a:tr h="9509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</a:rPr>
                        <a:t>允许做、不允许做和不得不做的事情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9649" name="Oval 17"/>
          <p:cNvSpPr>
            <a:spLocks noChangeArrowheads="1"/>
          </p:cNvSpPr>
          <p:nvPr/>
        </p:nvSpPr>
        <p:spPr bwMode="auto">
          <a:xfrm>
            <a:off x="3348038" y="2708275"/>
            <a:ext cx="647700" cy="6477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9650" name="Oval 18"/>
          <p:cNvSpPr>
            <a:spLocks noChangeArrowheads="1"/>
          </p:cNvSpPr>
          <p:nvPr/>
        </p:nvSpPr>
        <p:spPr bwMode="auto">
          <a:xfrm>
            <a:off x="4787900" y="2708275"/>
            <a:ext cx="647700" cy="6477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graphicFrame>
        <p:nvGraphicFramePr>
          <p:cNvPr id="69663" name="Group 31"/>
          <p:cNvGraphicFramePr>
            <a:graphicFrameLocks noGrp="1"/>
          </p:cNvGraphicFramePr>
          <p:nvPr/>
        </p:nvGraphicFramePr>
        <p:xfrm>
          <a:off x="3563938" y="4652963"/>
          <a:ext cx="3600450" cy="1771650"/>
        </p:xfrm>
        <a:graphic>
          <a:graphicData uri="http://schemas.openxmlformats.org/drawingml/2006/table">
            <a:tbl>
              <a:tblPr/>
              <a:tblGrid>
                <a:gridCol w="3600450"/>
              </a:tblGrid>
              <a:tr h="9509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</a:rPr>
                        <a:t>表达自己的情绪和看法</a:t>
                      </a: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（</a:t>
                      </a: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I’m not happy. I have too many rules in my house…I never have any fun.</a:t>
                      </a: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）</a:t>
                      </a:r>
                      <a:r>
                        <a:rPr kumimoji="0" lang="zh-CN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 </a:t>
                      </a: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</a:rPr>
                        <a:t>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9664" name="Line 32"/>
          <p:cNvSpPr>
            <a:spLocks noChangeShapeType="1"/>
          </p:cNvSpPr>
          <p:nvPr/>
        </p:nvSpPr>
        <p:spPr bwMode="auto">
          <a:xfrm flipH="1" flipV="1">
            <a:off x="3779838" y="3357563"/>
            <a:ext cx="504825" cy="10795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9665" name="Line 33"/>
          <p:cNvSpPr>
            <a:spLocks noChangeShapeType="1"/>
          </p:cNvSpPr>
          <p:nvPr/>
        </p:nvSpPr>
        <p:spPr bwMode="auto">
          <a:xfrm flipV="1">
            <a:off x="5076825" y="3429000"/>
            <a:ext cx="0" cy="10080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9666" name="Line 34"/>
          <p:cNvSpPr>
            <a:spLocks noChangeShapeType="1"/>
          </p:cNvSpPr>
          <p:nvPr/>
        </p:nvSpPr>
        <p:spPr bwMode="auto">
          <a:xfrm flipV="1">
            <a:off x="1547813" y="3644900"/>
            <a:ext cx="0" cy="7921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/>
                                        <p:tgtEl>
                                          <p:spTgt spid="696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696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696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696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696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696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637" grpId="0"/>
      <p:bldP spid="69664" grpId="0" animBg="1"/>
      <p:bldP spid="69665" grpId="0" animBg="1"/>
      <p:bldP spid="69666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56" name="Text Box 12"/>
          <p:cNvSpPr txBox="1">
            <a:spLocks noChangeArrowheads="1"/>
          </p:cNvSpPr>
          <p:nvPr/>
        </p:nvSpPr>
        <p:spPr bwMode="auto">
          <a:xfrm>
            <a:off x="107950" y="549275"/>
            <a:ext cx="547211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2800" b="1">
                <a:latin typeface="宋体" pitchFamily="2" charset="-122"/>
              </a:rPr>
              <a:t>（四）初步培养学生的写作能力</a:t>
            </a:r>
            <a:r>
              <a:rPr lang="zh-CN" altLang="en-US" sz="2800">
                <a:latin typeface="宋体" pitchFamily="2" charset="-122"/>
              </a:rPr>
              <a:t> </a:t>
            </a:r>
          </a:p>
        </p:txBody>
      </p:sp>
      <p:sp>
        <p:nvSpPr>
          <p:cNvPr id="31757" name="Text Box 13"/>
          <p:cNvSpPr txBox="1">
            <a:spLocks noChangeArrowheads="1"/>
          </p:cNvSpPr>
          <p:nvPr/>
        </p:nvSpPr>
        <p:spPr bwMode="auto">
          <a:xfrm>
            <a:off x="971550" y="1924050"/>
            <a:ext cx="7121525" cy="301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200" b="1">
                <a:latin typeface="楷体_GB2312" pitchFamily="49" charset="-122"/>
                <a:ea typeface="楷体_GB2312" pitchFamily="49" charset="-122"/>
              </a:rPr>
              <a:t>1</a:t>
            </a:r>
            <a:r>
              <a:rPr lang="zh-CN" altLang="en-US" sz="3200" b="1">
                <a:latin typeface="楷体_GB2312" pitchFamily="49" charset="-122"/>
                <a:ea typeface="楷体_GB2312" pitchFamily="49" charset="-122"/>
              </a:rPr>
              <a:t>．作好语言的积累与铺垫</a:t>
            </a:r>
          </a:p>
          <a:p>
            <a:pPr>
              <a:lnSpc>
                <a:spcPct val="150000"/>
              </a:lnSpc>
            </a:pPr>
            <a:r>
              <a:rPr lang="en-US" altLang="zh-CN" sz="3200" b="1">
                <a:latin typeface="楷体_GB2312" pitchFamily="49" charset="-122"/>
                <a:ea typeface="楷体_GB2312" pitchFamily="49" charset="-122"/>
              </a:rPr>
              <a:t>2</a:t>
            </a:r>
            <a:r>
              <a:rPr lang="zh-CN" altLang="en-US" sz="3200" b="1">
                <a:latin typeface="楷体_GB2312" pitchFamily="49" charset="-122"/>
                <a:ea typeface="楷体_GB2312" pitchFamily="49" charset="-122"/>
              </a:rPr>
              <a:t>．通过循环训练，培养学生写作能力 </a:t>
            </a:r>
          </a:p>
          <a:p>
            <a:pPr>
              <a:lnSpc>
                <a:spcPct val="150000"/>
              </a:lnSpc>
            </a:pPr>
            <a:r>
              <a:rPr lang="zh-CN" altLang="en-US" sz="3200" b="1">
                <a:latin typeface="楷体_GB2312" pitchFamily="49" charset="-122"/>
                <a:ea typeface="楷体_GB2312" pitchFamily="49" charset="-122"/>
              </a:rPr>
              <a:t>  （</a:t>
            </a:r>
            <a:r>
              <a:rPr lang="en-US" altLang="zh-CN" sz="3200" b="1">
                <a:latin typeface="楷体_GB2312" pitchFamily="49" charset="-122"/>
                <a:ea typeface="楷体_GB2312" pitchFamily="49" charset="-122"/>
              </a:rPr>
              <a:t>1</a:t>
            </a:r>
            <a:r>
              <a:rPr lang="zh-CN" altLang="en-US" sz="3200" b="1">
                <a:latin typeface="楷体_GB2312" pitchFamily="49" charset="-122"/>
                <a:ea typeface="楷体_GB2312" pitchFamily="49" charset="-122"/>
              </a:rPr>
              <a:t>）内容循环 </a:t>
            </a:r>
          </a:p>
          <a:p>
            <a:pPr>
              <a:lnSpc>
                <a:spcPct val="150000"/>
              </a:lnSpc>
            </a:pPr>
            <a:r>
              <a:rPr lang="zh-CN" altLang="en-US" sz="3200" b="1">
                <a:latin typeface="楷体_GB2312" pitchFamily="49" charset="-122"/>
                <a:ea typeface="楷体_GB2312" pitchFamily="49" charset="-122"/>
              </a:rPr>
              <a:t>  （</a:t>
            </a:r>
            <a:r>
              <a:rPr lang="en-US" altLang="zh-CN" sz="3200" b="1">
                <a:latin typeface="楷体_GB2312" pitchFamily="49" charset="-122"/>
                <a:ea typeface="楷体_GB2312" pitchFamily="49" charset="-122"/>
              </a:rPr>
              <a:t>2</a:t>
            </a:r>
            <a:r>
              <a:rPr lang="zh-CN" altLang="en-US" sz="3200" b="1">
                <a:latin typeface="楷体_GB2312" pitchFamily="49" charset="-122"/>
                <a:ea typeface="楷体_GB2312" pitchFamily="49" charset="-122"/>
              </a:rPr>
              <a:t>）技能循环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83" name="Text Box 15"/>
          <p:cNvSpPr txBox="1">
            <a:spLocks noChangeArrowheads="1"/>
          </p:cNvSpPr>
          <p:nvPr/>
        </p:nvSpPr>
        <p:spPr bwMode="auto">
          <a:xfrm>
            <a:off x="1042988" y="1412875"/>
            <a:ext cx="4113212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800" b="1"/>
              <a:t>三级目标</a:t>
            </a:r>
            <a:r>
              <a:rPr lang="zh-CN" altLang="en-US" sz="2800" b="1">
                <a:latin typeface="宋体"/>
              </a:rPr>
              <a:t>“</a:t>
            </a:r>
            <a:r>
              <a:rPr lang="zh-CN" altLang="en-US" sz="2800" b="1"/>
              <a:t>写</a:t>
            </a:r>
            <a:r>
              <a:rPr lang="zh-CN" altLang="en-US" sz="2800" b="1">
                <a:latin typeface="宋体"/>
              </a:rPr>
              <a:t>”</a:t>
            </a:r>
            <a:r>
              <a:rPr lang="zh-CN" altLang="en-US" sz="2800" b="1"/>
              <a:t>的要求：</a:t>
            </a:r>
          </a:p>
        </p:txBody>
      </p:sp>
      <p:sp>
        <p:nvSpPr>
          <p:cNvPr id="32784" name="Text Box 16"/>
          <p:cNvSpPr txBox="1">
            <a:spLocks noChangeArrowheads="1"/>
          </p:cNvSpPr>
          <p:nvPr/>
        </p:nvSpPr>
        <p:spPr bwMode="auto">
          <a:xfrm>
            <a:off x="323850" y="2636838"/>
            <a:ext cx="8666163" cy="2657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>
                <a:latin typeface="Times New Roman" pitchFamily="18" charset="0"/>
                <a:ea typeface="楷体_GB2312" pitchFamily="49" charset="-122"/>
              </a:rPr>
              <a:t>1</a:t>
            </a:r>
            <a:r>
              <a:rPr lang="zh-CN" altLang="en-US" sz="2800" b="1">
                <a:latin typeface="Times New Roman" pitchFamily="18" charset="0"/>
                <a:ea typeface="楷体_GB2312" pitchFamily="49" charset="-122"/>
              </a:rPr>
              <a:t>．能正确使用常用的标点符号；</a:t>
            </a:r>
          </a:p>
          <a:p>
            <a:pPr>
              <a:lnSpc>
                <a:spcPct val="150000"/>
              </a:lnSpc>
            </a:pPr>
            <a:r>
              <a:rPr lang="en-US" altLang="zh-CN" sz="2800" b="1">
                <a:latin typeface="Times New Roman" pitchFamily="18" charset="0"/>
                <a:ea typeface="楷体_GB2312" pitchFamily="49" charset="-122"/>
              </a:rPr>
              <a:t>2</a:t>
            </a:r>
            <a:r>
              <a:rPr lang="zh-CN" altLang="en-US" sz="2800" b="1">
                <a:latin typeface="Times New Roman" pitchFamily="18" charset="0"/>
                <a:ea typeface="楷体_GB2312" pitchFamily="49" charset="-122"/>
              </a:rPr>
              <a:t>．能使用简单的图表和海报等形式传达信息；</a:t>
            </a:r>
          </a:p>
          <a:p>
            <a:pPr>
              <a:lnSpc>
                <a:spcPct val="150000"/>
              </a:lnSpc>
            </a:pPr>
            <a:r>
              <a:rPr lang="en-US" altLang="zh-CN" sz="2800" b="1">
                <a:latin typeface="Times New Roman" pitchFamily="18" charset="0"/>
                <a:ea typeface="楷体_GB2312" pitchFamily="49" charset="-122"/>
              </a:rPr>
              <a:t>3</a:t>
            </a:r>
            <a:r>
              <a:rPr lang="zh-CN" altLang="en-US" sz="2800" b="1">
                <a:latin typeface="Times New Roman" pitchFamily="18" charset="0"/>
                <a:ea typeface="楷体_GB2312" pitchFamily="49" charset="-122"/>
              </a:rPr>
              <a:t>．能参照范例写出或回复简单的问候卡和邀请卡；</a:t>
            </a:r>
          </a:p>
          <a:p>
            <a:pPr>
              <a:lnSpc>
                <a:spcPct val="150000"/>
              </a:lnSpc>
            </a:pPr>
            <a:r>
              <a:rPr lang="en-US" altLang="zh-CN" sz="2800" b="1">
                <a:latin typeface="Times New Roman" pitchFamily="18" charset="0"/>
                <a:ea typeface="楷体_GB2312" pitchFamily="49" charset="-122"/>
              </a:rPr>
              <a:t>4</a:t>
            </a:r>
            <a:r>
              <a:rPr lang="zh-CN" altLang="en-US" sz="2800" b="1">
                <a:latin typeface="Times New Roman" pitchFamily="18" charset="0"/>
                <a:ea typeface="楷体_GB2312" pitchFamily="49" charset="-122"/>
              </a:rPr>
              <a:t>．能用短语或句子描述系列图片，编写简单的故事。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60" name="Text Box 4"/>
          <p:cNvSpPr txBox="1">
            <a:spLocks noChangeArrowheads="1"/>
          </p:cNvSpPr>
          <p:nvPr/>
        </p:nvSpPr>
        <p:spPr bwMode="auto">
          <a:xfrm>
            <a:off x="179388" y="620713"/>
            <a:ext cx="2506662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800" b="1">
                <a:latin typeface="宋体" pitchFamily="2" charset="-122"/>
              </a:rPr>
              <a:t>（</a:t>
            </a:r>
            <a:r>
              <a:rPr lang="en-US" altLang="zh-CN" sz="2800" b="1">
                <a:latin typeface="宋体" pitchFamily="2" charset="-122"/>
              </a:rPr>
              <a:t>1</a:t>
            </a:r>
            <a:r>
              <a:rPr lang="zh-CN" altLang="en-US" sz="2800" b="1">
                <a:latin typeface="宋体" pitchFamily="2" charset="-122"/>
              </a:rPr>
              <a:t>）内容循环</a:t>
            </a:r>
          </a:p>
        </p:txBody>
      </p:sp>
      <p:pic>
        <p:nvPicPr>
          <p:cNvPr id="70663" name="Picture 7" descr="IMG_0173"/>
          <p:cNvPicPr>
            <a:picLocks noChangeAspect="1" noChangeArrowheads="1"/>
          </p:cNvPicPr>
          <p:nvPr/>
        </p:nvPicPr>
        <p:blipFill>
          <a:blip r:embed="rId2">
            <a:lum bright="-12000" contrast="3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775" y="115888"/>
            <a:ext cx="6121400" cy="655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10" name="Text Box 6"/>
          <p:cNvSpPr txBox="1">
            <a:spLocks noChangeArrowheads="1"/>
          </p:cNvSpPr>
          <p:nvPr/>
        </p:nvSpPr>
        <p:spPr bwMode="auto">
          <a:xfrm>
            <a:off x="395288" y="333375"/>
            <a:ext cx="20161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zh-CN" sz="2400" b="1"/>
              <a:t>1</a:t>
            </a:r>
            <a:r>
              <a:rPr lang="zh-CN" altLang="en-US" sz="2400" b="1"/>
              <a:t>、教材特点</a:t>
            </a:r>
          </a:p>
        </p:txBody>
      </p:sp>
      <p:pic>
        <p:nvPicPr>
          <p:cNvPr id="47121" name="Picture 17" descr="IMG_0175"/>
          <p:cNvPicPr>
            <a:picLocks noChangeAspect="1" noChangeArrowheads="1"/>
          </p:cNvPicPr>
          <p:nvPr/>
        </p:nvPicPr>
        <p:blipFill>
          <a:blip r:embed="rId2">
            <a:lum bright="6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875" y="115888"/>
            <a:ext cx="6192838" cy="655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4" name="Text Box 4"/>
          <p:cNvSpPr txBox="1">
            <a:spLocks noChangeArrowheads="1"/>
          </p:cNvSpPr>
          <p:nvPr/>
        </p:nvSpPr>
        <p:spPr bwMode="auto">
          <a:xfrm>
            <a:off x="1311275" y="2152650"/>
            <a:ext cx="12890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/>
              <a:t>Self Check</a:t>
            </a:r>
          </a:p>
        </p:txBody>
      </p:sp>
      <p:pic>
        <p:nvPicPr>
          <p:cNvPr id="71685" name="Picture 5" descr="IMG_0174"/>
          <p:cNvPicPr>
            <a:picLocks noChangeAspect="1" noChangeArrowheads="1"/>
          </p:cNvPicPr>
          <p:nvPr/>
        </p:nvPicPr>
        <p:blipFill>
          <a:blip r:embed="rId2">
            <a:lum bright="6000" contrast="4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013" y="1628775"/>
            <a:ext cx="6769100" cy="4538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2723" name="Group 19"/>
          <p:cNvGraphicFramePr>
            <a:graphicFrameLocks noGrp="1"/>
          </p:cNvGraphicFramePr>
          <p:nvPr/>
        </p:nvGraphicFramePr>
        <p:xfrm>
          <a:off x="323850" y="1628775"/>
          <a:ext cx="4679950" cy="4106863"/>
        </p:xfrm>
        <a:graphic>
          <a:graphicData uri="http://schemas.openxmlformats.org/drawingml/2006/table">
            <a:tbl>
              <a:tblPr/>
              <a:tblGrid>
                <a:gridCol w="4679950"/>
              </a:tblGrid>
              <a:tr h="4064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</a:rPr>
                        <a:t>1</a:t>
                      </a: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</a:rPr>
                        <a:t>．能正确使用常用的标点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</a:rPr>
                        <a:t>   符号；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</a:rPr>
                        <a:t>2</a:t>
                      </a: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</a:rPr>
                        <a:t>．能使用简单的</a:t>
                      </a: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</a:rPr>
                        <a:t>图</a:t>
                      </a: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</a:rPr>
                        <a:t>表和海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</a:rPr>
                        <a:t>   报等形式传达信息；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</a:rPr>
                        <a:t>3</a:t>
                      </a: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</a:rPr>
                        <a:t>．能参照范例写出或回复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</a:rPr>
                        <a:t>   简单的问候卡和邀请卡；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</a:rPr>
                        <a:t>4</a:t>
                      </a: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</a:rPr>
                        <a:t>．能用短语或句子</a:t>
                      </a: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</a:rPr>
                        <a:t>描述</a:t>
                      </a: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</a:rPr>
                        <a:t>系列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</a:rPr>
                        <a:t>   </a:t>
                      </a: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</a:rPr>
                        <a:t>图片</a:t>
                      </a: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</a:rPr>
                        <a:t>，</a:t>
                      </a: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</a:rPr>
                        <a:t>编写</a:t>
                      </a: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</a:rPr>
                        <a:t>简单的</a:t>
                      </a: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</a:rPr>
                        <a:t>故事</a:t>
                      </a: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</a:rPr>
                        <a:t>。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2724" name="AutoShape 20"/>
          <p:cNvSpPr>
            <a:spLocks noChangeArrowheads="1"/>
          </p:cNvSpPr>
          <p:nvPr/>
        </p:nvSpPr>
        <p:spPr bwMode="auto">
          <a:xfrm>
            <a:off x="4572000" y="2781300"/>
            <a:ext cx="1439863" cy="485775"/>
          </a:xfrm>
          <a:prstGeom prst="rightArrow">
            <a:avLst>
              <a:gd name="adj1" fmla="val 50000"/>
              <a:gd name="adj2" fmla="val 74101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graphicFrame>
        <p:nvGraphicFramePr>
          <p:cNvPr id="72736" name="Group 32"/>
          <p:cNvGraphicFramePr>
            <a:graphicFrameLocks noGrp="1"/>
          </p:cNvGraphicFramePr>
          <p:nvPr/>
        </p:nvGraphicFramePr>
        <p:xfrm>
          <a:off x="6156325" y="1989138"/>
          <a:ext cx="2232025" cy="1223962"/>
        </p:xfrm>
        <a:graphic>
          <a:graphicData uri="http://schemas.openxmlformats.org/drawingml/2006/table">
            <a:tbl>
              <a:tblPr/>
              <a:tblGrid>
                <a:gridCol w="2232025"/>
              </a:tblGrid>
              <a:tr h="12239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Unit 2(</a:t>
                      </a: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读后画图</a:t>
                      </a: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Unit 3(</a:t>
                      </a: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看图写作</a:t>
                      </a: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+ </a:t>
                      </a: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画图写作</a:t>
                      </a: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2737" name="AutoShape 33"/>
          <p:cNvSpPr>
            <a:spLocks noChangeArrowheads="1"/>
          </p:cNvSpPr>
          <p:nvPr/>
        </p:nvSpPr>
        <p:spPr bwMode="auto">
          <a:xfrm>
            <a:off x="4859338" y="5013325"/>
            <a:ext cx="976312" cy="485775"/>
          </a:xfrm>
          <a:prstGeom prst="rightArrow">
            <a:avLst>
              <a:gd name="adj1" fmla="val 50000"/>
              <a:gd name="adj2" fmla="val 5024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graphicFrame>
        <p:nvGraphicFramePr>
          <p:cNvPr id="72748" name="Group 44"/>
          <p:cNvGraphicFramePr>
            <a:graphicFrameLocks noGrp="1"/>
          </p:cNvGraphicFramePr>
          <p:nvPr/>
        </p:nvGraphicFramePr>
        <p:xfrm>
          <a:off x="5867400" y="4652963"/>
          <a:ext cx="3097213" cy="1376362"/>
        </p:xfrm>
        <a:graphic>
          <a:graphicData uri="http://schemas.openxmlformats.org/drawingml/2006/table">
            <a:tbl>
              <a:tblPr/>
              <a:tblGrid>
                <a:gridCol w="3097213"/>
              </a:tblGrid>
              <a:tr h="12239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Units 1</a:t>
                      </a: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、</a:t>
                      </a: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5</a:t>
                      </a: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、</a:t>
                      </a: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6</a:t>
                      </a: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、</a:t>
                      </a: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7</a:t>
                      </a: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、</a:t>
                      </a: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12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(</a:t>
                      </a: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看图写作</a:t>
                      </a:r>
                      <a:r>
                        <a:rPr kumimoji="0" lang="zh-CN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 </a:t>
                      </a: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Units 8</a:t>
                      </a: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、</a:t>
                      </a: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10</a:t>
                      </a:r>
                      <a:r>
                        <a:rPr kumimoji="0" lang="en-US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 </a:t>
                      </a: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(</a:t>
                      </a: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编写故事</a:t>
                      </a: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727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727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727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727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724" grpId="0" animBg="1"/>
      <p:bldP spid="72737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2" name="Text Box 4"/>
          <p:cNvSpPr txBox="1">
            <a:spLocks noChangeArrowheads="1"/>
          </p:cNvSpPr>
          <p:nvPr/>
        </p:nvSpPr>
        <p:spPr bwMode="auto">
          <a:xfrm>
            <a:off x="179388" y="620713"/>
            <a:ext cx="2506662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800" b="1">
                <a:latin typeface="宋体" pitchFamily="2" charset="-122"/>
              </a:rPr>
              <a:t>（</a:t>
            </a:r>
            <a:r>
              <a:rPr lang="en-US" altLang="zh-CN" sz="2800" b="1">
                <a:latin typeface="宋体" pitchFamily="2" charset="-122"/>
              </a:rPr>
              <a:t>2</a:t>
            </a:r>
            <a:r>
              <a:rPr lang="zh-CN" altLang="en-US" sz="2800" b="1">
                <a:latin typeface="宋体" pitchFamily="2" charset="-122"/>
              </a:rPr>
              <a:t>）技能循环</a:t>
            </a:r>
          </a:p>
        </p:txBody>
      </p:sp>
      <p:sp>
        <p:nvSpPr>
          <p:cNvPr id="73733" name="Text Box 5"/>
          <p:cNvSpPr txBox="1">
            <a:spLocks noChangeArrowheads="1"/>
          </p:cNvSpPr>
          <p:nvPr/>
        </p:nvSpPr>
        <p:spPr bwMode="auto">
          <a:xfrm>
            <a:off x="1331913" y="2133600"/>
            <a:ext cx="6413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3600">
                <a:solidFill>
                  <a:srgbClr val="FF0000"/>
                </a:solidFill>
                <a:ea typeface="华文行楷" pitchFamily="2" charset="-122"/>
              </a:rPr>
              <a:t>听</a:t>
            </a:r>
          </a:p>
        </p:txBody>
      </p:sp>
      <p:sp>
        <p:nvSpPr>
          <p:cNvPr id="73734" name="Text Box 6"/>
          <p:cNvSpPr txBox="1">
            <a:spLocks noChangeArrowheads="1"/>
          </p:cNvSpPr>
          <p:nvPr/>
        </p:nvSpPr>
        <p:spPr bwMode="auto">
          <a:xfrm>
            <a:off x="1403350" y="4508500"/>
            <a:ext cx="6413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3600">
                <a:solidFill>
                  <a:srgbClr val="FF0000"/>
                </a:solidFill>
                <a:ea typeface="华文行楷" pitchFamily="2" charset="-122"/>
              </a:rPr>
              <a:t>读</a:t>
            </a:r>
          </a:p>
        </p:txBody>
      </p:sp>
      <p:sp>
        <p:nvSpPr>
          <p:cNvPr id="73737" name="AutoShape 9"/>
          <p:cNvSpPr>
            <a:spLocks noChangeArrowheads="1"/>
          </p:cNvSpPr>
          <p:nvPr/>
        </p:nvSpPr>
        <p:spPr bwMode="auto">
          <a:xfrm>
            <a:off x="539750" y="2924175"/>
            <a:ext cx="2305050" cy="1368425"/>
          </a:xfrm>
          <a:prstGeom prst="rightArrow">
            <a:avLst>
              <a:gd name="adj1" fmla="val 50000"/>
              <a:gd name="adj2" fmla="val 42111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zh-CN" altLang="en-US" sz="3600"/>
              <a:t>输入</a:t>
            </a:r>
          </a:p>
        </p:txBody>
      </p:sp>
      <p:sp>
        <p:nvSpPr>
          <p:cNvPr id="73739" name="Line 11"/>
          <p:cNvSpPr>
            <a:spLocks noChangeShapeType="1"/>
          </p:cNvSpPr>
          <p:nvPr/>
        </p:nvSpPr>
        <p:spPr bwMode="auto">
          <a:xfrm flipV="1">
            <a:off x="1763713" y="4076700"/>
            <a:ext cx="0" cy="43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3740" name="Line 12"/>
          <p:cNvSpPr>
            <a:spLocks noChangeShapeType="1"/>
          </p:cNvSpPr>
          <p:nvPr/>
        </p:nvSpPr>
        <p:spPr bwMode="auto">
          <a:xfrm>
            <a:off x="1692275" y="2708275"/>
            <a:ext cx="0" cy="4333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3741" name="AutoShape 13"/>
          <p:cNvSpPr>
            <a:spLocks noChangeArrowheads="1"/>
          </p:cNvSpPr>
          <p:nvPr/>
        </p:nvSpPr>
        <p:spPr bwMode="auto">
          <a:xfrm>
            <a:off x="2916238" y="2924175"/>
            <a:ext cx="3095625" cy="1368425"/>
          </a:xfrm>
          <a:prstGeom prst="rightArrow">
            <a:avLst>
              <a:gd name="adj1" fmla="val 50000"/>
              <a:gd name="adj2" fmla="val 5655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zh-CN" altLang="en-US" sz="2800"/>
              <a:t>口头输出（巩固）</a:t>
            </a:r>
          </a:p>
        </p:txBody>
      </p:sp>
      <p:sp>
        <p:nvSpPr>
          <p:cNvPr id="73743" name="Text Box 15"/>
          <p:cNvSpPr txBox="1">
            <a:spLocks noChangeArrowheads="1"/>
          </p:cNvSpPr>
          <p:nvPr/>
        </p:nvSpPr>
        <p:spPr bwMode="auto">
          <a:xfrm>
            <a:off x="3779838" y="2041525"/>
            <a:ext cx="22923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3600">
                <a:solidFill>
                  <a:srgbClr val="FF0000"/>
                </a:solidFill>
                <a:ea typeface="华文行楷" pitchFamily="2" charset="-122"/>
              </a:rPr>
              <a:t>说（</a:t>
            </a:r>
            <a:r>
              <a:rPr lang="en-US" altLang="zh-CN" sz="3600">
                <a:solidFill>
                  <a:srgbClr val="FF0000"/>
                </a:solidFill>
                <a:ea typeface="华文行楷" pitchFamily="2" charset="-122"/>
              </a:rPr>
              <a:t>PW</a:t>
            </a:r>
            <a:r>
              <a:rPr lang="zh-CN" altLang="en-US" sz="3600">
                <a:solidFill>
                  <a:srgbClr val="FF0000"/>
                </a:solidFill>
                <a:ea typeface="华文行楷" pitchFamily="2" charset="-122"/>
              </a:rPr>
              <a:t>）</a:t>
            </a:r>
          </a:p>
        </p:txBody>
      </p:sp>
      <p:sp>
        <p:nvSpPr>
          <p:cNvPr id="73744" name="Text Box 16"/>
          <p:cNvSpPr txBox="1">
            <a:spLocks noChangeArrowheads="1"/>
          </p:cNvSpPr>
          <p:nvPr/>
        </p:nvSpPr>
        <p:spPr bwMode="auto">
          <a:xfrm>
            <a:off x="323850" y="5300663"/>
            <a:ext cx="14097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400" b="1">
                <a:ea typeface="楷体_GB2312" pitchFamily="49" charset="-122"/>
              </a:rPr>
              <a:t>听力材料</a:t>
            </a:r>
          </a:p>
        </p:txBody>
      </p:sp>
      <p:sp>
        <p:nvSpPr>
          <p:cNvPr id="73745" name="Text Box 17"/>
          <p:cNvSpPr txBox="1">
            <a:spLocks noChangeArrowheads="1"/>
          </p:cNvSpPr>
          <p:nvPr/>
        </p:nvSpPr>
        <p:spPr bwMode="auto">
          <a:xfrm>
            <a:off x="1835150" y="5589588"/>
            <a:ext cx="14097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400" b="1">
                <a:ea typeface="楷体_GB2312" pitchFamily="49" charset="-122"/>
              </a:rPr>
              <a:t>补充阅读</a:t>
            </a:r>
          </a:p>
        </p:txBody>
      </p:sp>
      <p:sp>
        <p:nvSpPr>
          <p:cNvPr id="73746" name="Line 18"/>
          <p:cNvSpPr>
            <a:spLocks noChangeShapeType="1"/>
          </p:cNvSpPr>
          <p:nvPr/>
        </p:nvSpPr>
        <p:spPr bwMode="auto">
          <a:xfrm flipV="1">
            <a:off x="1042988" y="5013325"/>
            <a:ext cx="504825" cy="2873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3747" name="Line 19"/>
          <p:cNvSpPr>
            <a:spLocks noChangeShapeType="1"/>
          </p:cNvSpPr>
          <p:nvPr/>
        </p:nvSpPr>
        <p:spPr bwMode="auto">
          <a:xfrm>
            <a:off x="1979613" y="5013325"/>
            <a:ext cx="647700" cy="647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3748" name="Text Box 20"/>
          <p:cNvSpPr txBox="1">
            <a:spLocks noChangeArrowheads="1"/>
          </p:cNvSpPr>
          <p:nvPr/>
        </p:nvSpPr>
        <p:spPr bwMode="auto">
          <a:xfrm>
            <a:off x="3419475" y="4581525"/>
            <a:ext cx="23431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3600">
                <a:solidFill>
                  <a:srgbClr val="FF0000"/>
                </a:solidFill>
                <a:ea typeface="华文行楷" pitchFamily="2" charset="-122"/>
              </a:rPr>
              <a:t>说（</a:t>
            </a:r>
            <a:r>
              <a:rPr lang="en-US" altLang="zh-CN" sz="3600">
                <a:solidFill>
                  <a:srgbClr val="FF0000"/>
                </a:solidFill>
                <a:ea typeface="华文行楷" pitchFamily="2" charset="-122"/>
              </a:rPr>
              <a:t>GW</a:t>
            </a:r>
            <a:r>
              <a:rPr lang="zh-CN" altLang="en-US" sz="3600">
                <a:solidFill>
                  <a:srgbClr val="FF0000"/>
                </a:solidFill>
                <a:ea typeface="华文行楷" pitchFamily="2" charset="-122"/>
              </a:rPr>
              <a:t>）</a:t>
            </a:r>
          </a:p>
        </p:txBody>
      </p:sp>
      <p:sp>
        <p:nvSpPr>
          <p:cNvPr id="73749" name="Line 21"/>
          <p:cNvSpPr>
            <a:spLocks noChangeShapeType="1"/>
          </p:cNvSpPr>
          <p:nvPr/>
        </p:nvSpPr>
        <p:spPr bwMode="auto">
          <a:xfrm flipV="1">
            <a:off x="4140200" y="4005263"/>
            <a:ext cx="0" cy="647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3750" name="Line 22"/>
          <p:cNvSpPr>
            <a:spLocks noChangeShapeType="1"/>
          </p:cNvSpPr>
          <p:nvPr/>
        </p:nvSpPr>
        <p:spPr bwMode="auto">
          <a:xfrm flipH="1">
            <a:off x="4067175" y="2636838"/>
            <a:ext cx="433388" cy="5048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3751" name="AutoShape 23"/>
          <p:cNvSpPr>
            <a:spLocks noChangeArrowheads="1"/>
          </p:cNvSpPr>
          <p:nvPr/>
        </p:nvSpPr>
        <p:spPr bwMode="auto">
          <a:xfrm>
            <a:off x="6084888" y="2924175"/>
            <a:ext cx="2159000" cy="1223963"/>
          </a:xfrm>
          <a:prstGeom prst="rightArrow">
            <a:avLst>
              <a:gd name="adj1" fmla="val 50000"/>
              <a:gd name="adj2" fmla="val 44099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zh-CN" altLang="en-US" sz="3600"/>
              <a:t>输出</a:t>
            </a:r>
          </a:p>
        </p:txBody>
      </p:sp>
      <p:sp>
        <p:nvSpPr>
          <p:cNvPr id="73753" name="Text Box 25"/>
          <p:cNvSpPr txBox="1">
            <a:spLocks noChangeArrowheads="1"/>
          </p:cNvSpPr>
          <p:nvPr/>
        </p:nvSpPr>
        <p:spPr bwMode="auto">
          <a:xfrm>
            <a:off x="8101013" y="3068638"/>
            <a:ext cx="86995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5400">
                <a:solidFill>
                  <a:srgbClr val="FF0000"/>
                </a:solidFill>
                <a:ea typeface="华文行楷" pitchFamily="2" charset="-122"/>
              </a:rPr>
              <a:t>写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737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737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737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73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737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737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7" dur="500"/>
                                        <p:tgtEl>
                                          <p:spTgt spid="737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2" dur="500"/>
                                        <p:tgtEl>
                                          <p:spTgt spid="737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737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2" dur="500"/>
                                        <p:tgtEl>
                                          <p:spTgt spid="737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7" dur="500"/>
                                        <p:tgtEl>
                                          <p:spTgt spid="737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2" dur="500"/>
                                        <p:tgtEl>
                                          <p:spTgt spid="737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737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737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733" grpId="0"/>
      <p:bldP spid="73734" grpId="0"/>
      <p:bldP spid="73739" grpId="0" animBg="1"/>
      <p:bldP spid="73740" grpId="0" animBg="1"/>
      <p:bldP spid="73743" grpId="0"/>
      <p:bldP spid="73744" grpId="0"/>
      <p:bldP spid="73745" grpId="0"/>
      <p:bldP spid="73746" grpId="0" animBg="1"/>
      <p:bldP spid="73747" grpId="0" animBg="1"/>
      <p:bldP spid="73748" grpId="0"/>
      <p:bldP spid="73749" grpId="0" animBg="1"/>
      <p:bldP spid="73750" grpId="0" animBg="1"/>
      <p:bldP spid="73753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6" name="WordArt 6"/>
          <p:cNvSpPr>
            <a:spLocks noChangeArrowheads="1" noChangeShapeType="1" noTextEdit="1"/>
          </p:cNvSpPr>
          <p:nvPr/>
        </p:nvSpPr>
        <p:spPr bwMode="auto">
          <a:xfrm>
            <a:off x="1692275" y="2276475"/>
            <a:ext cx="2809875" cy="126365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55556"/>
              </a:avLst>
            </a:prstTxWarp>
          </a:bodyPr>
          <a:lstStyle/>
          <a:p>
            <a:pPr algn="ctr"/>
            <a:r>
              <a:rPr lang="en-US" altLang="zh-CN" sz="4400" b="1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宋体"/>
                <a:ea typeface="宋体"/>
              </a:rPr>
              <a:t>Thanks!</a:t>
            </a:r>
            <a:endParaRPr lang="zh-CN" altLang="en-US" sz="4400" b="1" kern="10">
              <a:ln w="9525">
                <a:solidFill>
                  <a:srgbClr val="CC99FF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6600CC"/>
                  </a:gs>
                  <a:gs pos="100000">
                    <a:srgbClr val="CC00CC"/>
                  </a:gs>
                </a:gsLst>
                <a:lin ang="5400000" scaled="1"/>
              </a:gradFill>
              <a:effectLst>
                <a:outerShdw dist="53882" dir="2700000" algn="ctr" rotWithShape="0">
                  <a:srgbClr val="9999FF">
                    <a:alpha val="80000"/>
                  </a:srgbClr>
                </a:outerShdw>
              </a:effectLst>
              <a:latin typeface="宋体"/>
              <a:ea typeface="宋体"/>
            </a:endParaRPr>
          </a:p>
        </p:txBody>
      </p:sp>
      <p:sp>
        <p:nvSpPr>
          <p:cNvPr id="35847" name="WordArt 7"/>
          <p:cNvSpPr>
            <a:spLocks noChangeArrowheads="1" noChangeShapeType="1" noTextEdit="1"/>
          </p:cNvSpPr>
          <p:nvPr/>
        </p:nvSpPr>
        <p:spPr bwMode="auto">
          <a:xfrm>
            <a:off x="3635375" y="3789363"/>
            <a:ext cx="4000500" cy="126365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en-US" altLang="zh-CN" sz="4400" b="1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宋体"/>
                <a:ea typeface="宋体"/>
              </a:rPr>
              <a:t>Goodbye!</a:t>
            </a:r>
            <a:endParaRPr lang="zh-CN" altLang="en-US" sz="4400" b="1" kern="10">
              <a:ln w="9525">
                <a:solidFill>
                  <a:srgbClr val="CC99FF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6600CC"/>
                  </a:gs>
                  <a:gs pos="100000">
                    <a:srgbClr val="CC00CC"/>
                  </a:gs>
                </a:gsLst>
                <a:lin ang="5400000" scaled="1"/>
              </a:gradFill>
              <a:effectLst>
                <a:outerShdw dist="53882" dir="2700000" algn="ctr" rotWithShape="0">
                  <a:srgbClr val="9999FF">
                    <a:alpha val="80000"/>
                  </a:srgbClr>
                </a:outerShdw>
              </a:effectLst>
              <a:latin typeface="宋体"/>
              <a:ea typeface="宋体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756" name="Picture 4" descr="IMG_0181"/>
          <p:cNvPicPr>
            <a:picLocks noChangeAspect="1" noChangeArrowheads="1"/>
          </p:cNvPicPr>
          <p:nvPr/>
        </p:nvPicPr>
        <p:blipFill>
          <a:blip r:embed="rId2">
            <a:lum bright="6000"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8175" y="115888"/>
            <a:ext cx="5543550" cy="6626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780" name="Picture 4" descr="IMG_0178"/>
          <p:cNvPicPr>
            <a:picLocks noChangeAspect="1" noChangeArrowheads="1"/>
          </p:cNvPicPr>
          <p:nvPr/>
        </p:nvPicPr>
        <p:blipFill>
          <a:blip r:embed="rId2">
            <a:lum bright="12000" contras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150" y="188913"/>
            <a:ext cx="5832475" cy="64087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804" name="Picture 4" descr="IMG_0179"/>
          <p:cNvPicPr>
            <a:picLocks noChangeAspect="1" noChangeArrowheads="1"/>
          </p:cNvPicPr>
          <p:nvPr/>
        </p:nvPicPr>
        <p:blipFill>
          <a:blip r:embed="rId2">
            <a:lum bright="6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2275" y="188913"/>
            <a:ext cx="5975350" cy="6480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828" name="Picture 4" descr="IMG_0180"/>
          <p:cNvPicPr>
            <a:picLocks noChangeAspect="1" noChangeArrowheads="1"/>
          </p:cNvPicPr>
          <p:nvPr/>
        </p:nvPicPr>
        <p:blipFill>
          <a:blip r:embed="rId2">
            <a:lum bright="12000" contras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350" y="188913"/>
            <a:ext cx="6408738" cy="64087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852" name="Picture 4" descr="IMG_0183"/>
          <p:cNvPicPr>
            <a:picLocks noChangeAspect="1" noChangeArrowheads="1"/>
          </p:cNvPicPr>
          <p:nvPr/>
        </p:nvPicPr>
        <p:blipFill>
          <a:blip r:embed="rId2">
            <a:lum bright="18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6375" y="260350"/>
            <a:ext cx="6264275" cy="6408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Watermark">
  <a:themeElements>
    <a:clrScheme name="Watermar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CCCCFF"/>
      </a:accent1>
      <a:accent2>
        <a:srgbClr val="D9D8EC"/>
      </a:accent2>
      <a:accent3>
        <a:srgbClr val="FFFFFF"/>
      </a:accent3>
      <a:accent4>
        <a:srgbClr val="000000"/>
      </a:accent4>
      <a:accent5>
        <a:srgbClr val="E2E2FF"/>
      </a:accent5>
      <a:accent6>
        <a:srgbClr val="C4C4D6"/>
      </a:accent6>
      <a:hlink>
        <a:srgbClr val="6767FF"/>
      </a:hlink>
      <a:folHlink>
        <a:srgbClr val="9933FF"/>
      </a:folHlink>
    </a:clrScheme>
    <a:fontScheme name="Watermark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Watermar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CCFF"/>
        </a:accent1>
        <a:accent2>
          <a:srgbClr val="D9D8EC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C4C4D6"/>
        </a:accent6>
        <a:hlink>
          <a:srgbClr val="6767FF"/>
        </a:hlink>
        <a:folHlink>
          <a:srgbClr val="9933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atermark 2">
        <a:dk1>
          <a:srgbClr val="000000"/>
        </a:dk1>
        <a:lt1>
          <a:srgbClr val="FFFFFF"/>
        </a:lt1>
        <a:dk2>
          <a:srgbClr val="666633"/>
        </a:dk2>
        <a:lt2>
          <a:srgbClr val="5F5F5F"/>
        </a:lt2>
        <a:accent1>
          <a:srgbClr val="FFCC00"/>
        </a:accent1>
        <a:accent2>
          <a:srgbClr val="EFF0B2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D9D9A1"/>
        </a:accent6>
        <a:hlink>
          <a:srgbClr val="808000"/>
        </a:hlink>
        <a:folHlink>
          <a:srgbClr val="CC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atermark 3">
        <a:dk1>
          <a:srgbClr val="000000"/>
        </a:dk1>
        <a:lt1>
          <a:srgbClr val="FFFFFF"/>
        </a:lt1>
        <a:dk2>
          <a:srgbClr val="000000"/>
        </a:dk2>
        <a:lt2>
          <a:srgbClr val="666699"/>
        </a:lt2>
        <a:accent1>
          <a:srgbClr val="9BB0CB"/>
        </a:accent1>
        <a:accent2>
          <a:srgbClr val="D1E0CE"/>
        </a:accent2>
        <a:accent3>
          <a:srgbClr val="FFFFFF"/>
        </a:accent3>
        <a:accent4>
          <a:srgbClr val="000000"/>
        </a:accent4>
        <a:accent5>
          <a:srgbClr val="CBD4E2"/>
        </a:accent5>
        <a:accent6>
          <a:srgbClr val="BDCBBA"/>
        </a:accent6>
        <a:hlink>
          <a:srgbClr val="8EA642"/>
        </a:hlink>
        <a:folHlink>
          <a:srgbClr val="CC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atermark 4">
        <a:dk1>
          <a:srgbClr val="333300"/>
        </a:dk1>
        <a:lt1>
          <a:srgbClr val="FFFFCC"/>
        </a:lt1>
        <a:dk2>
          <a:srgbClr val="336600"/>
        </a:dk2>
        <a:lt2>
          <a:srgbClr val="FFFFCC"/>
        </a:lt2>
        <a:accent1>
          <a:srgbClr val="99CC00"/>
        </a:accent1>
        <a:accent2>
          <a:srgbClr val="669900"/>
        </a:accent2>
        <a:accent3>
          <a:srgbClr val="ADB8AA"/>
        </a:accent3>
        <a:accent4>
          <a:srgbClr val="DADAAE"/>
        </a:accent4>
        <a:accent5>
          <a:srgbClr val="CAE2AA"/>
        </a:accent5>
        <a:accent6>
          <a:srgbClr val="5C8A00"/>
        </a:accent6>
        <a:hlink>
          <a:srgbClr val="CC9900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atermark 5">
        <a:dk1>
          <a:srgbClr val="424458"/>
        </a:dk1>
        <a:lt1>
          <a:srgbClr val="FFFFFF"/>
        </a:lt1>
        <a:dk2>
          <a:srgbClr val="004A48"/>
        </a:dk2>
        <a:lt2>
          <a:srgbClr val="FFFFFF"/>
        </a:lt2>
        <a:accent1>
          <a:srgbClr val="83B200"/>
        </a:accent1>
        <a:accent2>
          <a:srgbClr val="006260"/>
        </a:accent2>
        <a:accent3>
          <a:srgbClr val="AAB1B1"/>
        </a:accent3>
        <a:accent4>
          <a:srgbClr val="DADADA"/>
        </a:accent4>
        <a:accent5>
          <a:srgbClr val="C1D5AA"/>
        </a:accent5>
        <a:accent6>
          <a:srgbClr val="005856"/>
        </a:accent6>
        <a:hlink>
          <a:srgbClr val="6666FF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atermark 6">
        <a:dk1>
          <a:srgbClr val="000000"/>
        </a:dk1>
        <a:lt1>
          <a:srgbClr val="FFFFFF"/>
        </a:lt1>
        <a:dk2>
          <a:srgbClr val="1C2046"/>
        </a:dk2>
        <a:lt2>
          <a:srgbClr val="FFFFFF"/>
        </a:lt2>
        <a:accent1>
          <a:srgbClr val="00CCFF"/>
        </a:accent1>
        <a:accent2>
          <a:srgbClr val="2D226E"/>
        </a:accent2>
        <a:accent3>
          <a:srgbClr val="ABABB0"/>
        </a:accent3>
        <a:accent4>
          <a:srgbClr val="DADADA"/>
        </a:accent4>
        <a:accent5>
          <a:srgbClr val="AAE2FF"/>
        </a:accent5>
        <a:accent6>
          <a:srgbClr val="281E63"/>
        </a:accent6>
        <a:hlink>
          <a:srgbClr val="666699"/>
        </a:hlink>
        <a:folHlink>
          <a:srgbClr val="99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atermark 7">
        <a:dk1>
          <a:srgbClr val="424458"/>
        </a:dk1>
        <a:lt1>
          <a:srgbClr val="FFFFFF"/>
        </a:lt1>
        <a:dk2>
          <a:srgbClr val="000066"/>
        </a:dk2>
        <a:lt2>
          <a:srgbClr val="FFFFFF"/>
        </a:lt2>
        <a:accent1>
          <a:srgbClr val="6666FF"/>
        </a:accent1>
        <a:accent2>
          <a:srgbClr val="333399"/>
        </a:accent2>
        <a:accent3>
          <a:srgbClr val="AAAAB8"/>
        </a:accent3>
        <a:accent4>
          <a:srgbClr val="DADADA"/>
        </a:accent4>
        <a:accent5>
          <a:srgbClr val="B8B8FF"/>
        </a:accent5>
        <a:accent6>
          <a:srgbClr val="2D2D8A"/>
        </a:accent6>
        <a:hlink>
          <a:srgbClr val="FF9900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atermark 8">
        <a:dk1>
          <a:srgbClr val="1C1C1C"/>
        </a:dk1>
        <a:lt1>
          <a:srgbClr val="FFFFCC"/>
        </a:lt1>
        <a:dk2>
          <a:srgbClr val="390B20"/>
        </a:dk2>
        <a:lt2>
          <a:srgbClr val="FFFFCC"/>
        </a:lt2>
        <a:accent1>
          <a:srgbClr val="FF916F"/>
        </a:accent1>
        <a:accent2>
          <a:srgbClr val="561450"/>
        </a:accent2>
        <a:accent3>
          <a:srgbClr val="AEAAAB"/>
        </a:accent3>
        <a:accent4>
          <a:srgbClr val="DADAAE"/>
        </a:accent4>
        <a:accent5>
          <a:srgbClr val="FFC7BB"/>
        </a:accent5>
        <a:accent6>
          <a:srgbClr val="4D1148"/>
        </a:accent6>
        <a:hlink>
          <a:srgbClr val="637D95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atermark 9">
        <a:dk1>
          <a:srgbClr val="4C0000"/>
        </a:dk1>
        <a:lt1>
          <a:srgbClr val="FFFFFF"/>
        </a:lt1>
        <a:dk2>
          <a:srgbClr val="722104"/>
        </a:dk2>
        <a:lt2>
          <a:srgbClr val="FFFFFF"/>
        </a:lt2>
        <a:accent1>
          <a:srgbClr val="CC6600"/>
        </a:accent1>
        <a:accent2>
          <a:srgbClr val="8A2E00"/>
        </a:accent2>
        <a:accent3>
          <a:srgbClr val="BCABAA"/>
        </a:accent3>
        <a:accent4>
          <a:srgbClr val="DADADA"/>
        </a:accent4>
        <a:accent5>
          <a:srgbClr val="E2B8AA"/>
        </a:accent5>
        <a:accent6>
          <a:srgbClr val="7D2900"/>
        </a:accent6>
        <a:hlink>
          <a:srgbClr val="FFCC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Watermark</Template>
  <TotalTime>2160</TotalTime>
  <Words>2964</Words>
  <Application>Microsoft Office PowerPoint</Application>
  <PresentationFormat>全屏显示(4:3)</PresentationFormat>
  <Paragraphs>350</Paragraphs>
  <Slides>43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43</vt:i4>
      </vt:variant>
    </vt:vector>
  </HeadingPairs>
  <TitlesOfParts>
    <vt:vector size="50" baseType="lpstr">
      <vt:lpstr>Arial</vt:lpstr>
      <vt:lpstr>宋体</vt:lpstr>
      <vt:lpstr>Times New Roman</vt:lpstr>
      <vt:lpstr>Wingdings</vt:lpstr>
      <vt:lpstr>华文行楷</vt:lpstr>
      <vt:lpstr>楷体_GB2312</vt:lpstr>
      <vt:lpstr>Watermark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http://www.mscode.cc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快乐、有效地学习</dc:title>
  <dc:creator>龍帝國精品論壇</dc:creator>
  <cp:lastModifiedBy>user</cp:lastModifiedBy>
  <cp:revision>427</cp:revision>
  <dcterms:created xsi:type="dcterms:W3CDTF">2007-04-17T03:20:12Z</dcterms:created>
  <dcterms:modified xsi:type="dcterms:W3CDTF">2015-08-12T02:04:43Z</dcterms:modified>
</cp:coreProperties>
</file>